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1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8966" y="414019"/>
            <a:ext cx="384606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7237" y="1722437"/>
            <a:ext cx="4358005" cy="4332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7.png"/><Relationship Id="rId3" Type="http://schemas.openxmlformats.org/officeDocument/2006/relationships/image" Target="../media/image3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6.png"/><Relationship Id="rId2" Type="http://schemas.openxmlformats.org/officeDocument/2006/relationships/image" Target="../media/image215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5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83.png"/><Relationship Id="rId3" Type="http://schemas.openxmlformats.org/officeDocument/2006/relationships/image" Target="../media/image260.png"/><Relationship Id="rId21" Type="http://schemas.openxmlformats.org/officeDocument/2006/relationships/image" Target="../media/image278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90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29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9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5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8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4.png"/><Relationship Id="rId30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299.png"/><Relationship Id="rId18" Type="http://schemas.openxmlformats.org/officeDocument/2006/relationships/image" Target="../media/image281.png"/><Relationship Id="rId26" Type="http://schemas.openxmlformats.org/officeDocument/2006/relationships/image" Target="../media/image311.png"/><Relationship Id="rId39" Type="http://schemas.openxmlformats.org/officeDocument/2006/relationships/image" Target="../media/image324.png"/><Relationship Id="rId3" Type="http://schemas.openxmlformats.org/officeDocument/2006/relationships/image" Target="../media/image291.png"/><Relationship Id="rId21" Type="http://schemas.openxmlformats.org/officeDocument/2006/relationships/image" Target="../media/image306.png"/><Relationship Id="rId34" Type="http://schemas.openxmlformats.org/officeDocument/2006/relationships/image" Target="../media/image319.png"/><Relationship Id="rId42" Type="http://schemas.openxmlformats.org/officeDocument/2006/relationships/image" Target="../media/image327.png"/><Relationship Id="rId7" Type="http://schemas.openxmlformats.org/officeDocument/2006/relationships/image" Target="../media/image295.png"/><Relationship Id="rId12" Type="http://schemas.openxmlformats.org/officeDocument/2006/relationships/image" Target="../media/image277.png"/><Relationship Id="rId17" Type="http://schemas.openxmlformats.org/officeDocument/2006/relationships/image" Target="../media/image303.png"/><Relationship Id="rId25" Type="http://schemas.openxmlformats.org/officeDocument/2006/relationships/image" Target="../media/image310.png"/><Relationship Id="rId33" Type="http://schemas.openxmlformats.org/officeDocument/2006/relationships/image" Target="../media/image318.png"/><Relationship Id="rId38" Type="http://schemas.openxmlformats.org/officeDocument/2006/relationships/image" Target="../media/image323.png"/><Relationship Id="rId2" Type="http://schemas.openxmlformats.org/officeDocument/2006/relationships/image" Target="../media/image259.png"/><Relationship Id="rId16" Type="http://schemas.openxmlformats.org/officeDocument/2006/relationships/image" Target="../media/image302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41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8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37" Type="http://schemas.openxmlformats.org/officeDocument/2006/relationships/image" Target="../media/image322.png"/><Relationship Id="rId40" Type="http://schemas.openxmlformats.org/officeDocument/2006/relationships/image" Target="../media/image325.png"/><Relationship Id="rId45" Type="http://schemas.openxmlformats.org/officeDocument/2006/relationships/image" Target="../media/image330.png"/><Relationship Id="rId5" Type="http://schemas.openxmlformats.org/officeDocument/2006/relationships/image" Target="../media/image293.png"/><Relationship Id="rId15" Type="http://schemas.openxmlformats.org/officeDocument/2006/relationships/image" Target="../media/image301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36" Type="http://schemas.openxmlformats.org/officeDocument/2006/relationships/image" Target="../media/image321.png"/><Relationship Id="rId10" Type="http://schemas.openxmlformats.org/officeDocument/2006/relationships/image" Target="../media/image271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4" Type="http://schemas.openxmlformats.org/officeDocument/2006/relationships/image" Target="../media/image329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0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Relationship Id="rId35" Type="http://schemas.openxmlformats.org/officeDocument/2006/relationships/image" Target="../media/image320.png"/><Relationship Id="rId43" Type="http://schemas.openxmlformats.org/officeDocument/2006/relationships/image" Target="../media/image3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" Type="http://schemas.openxmlformats.org/officeDocument/2006/relationships/image" Target="../media/image331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3.png"/><Relationship Id="rId18" Type="http://schemas.openxmlformats.org/officeDocument/2006/relationships/image" Target="../media/image357.png"/><Relationship Id="rId26" Type="http://schemas.openxmlformats.org/officeDocument/2006/relationships/image" Target="../media/image364.png"/><Relationship Id="rId3" Type="http://schemas.openxmlformats.org/officeDocument/2006/relationships/image" Target="../media/image3.png"/><Relationship Id="rId21" Type="http://schemas.openxmlformats.org/officeDocument/2006/relationships/image" Target="../media/image359.png"/><Relationship Id="rId7" Type="http://schemas.openxmlformats.org/officeDocument/2006/relationships/image" Target="../media/image349.png"/><Relationship Id="rId12" Type="http://schemas.openxmlformats.org/officeDocument/2006/relationships/image" Target="../media/image277.png"/><Relationship Id="rId17" Type="http://schemas.openxmlformats.org/officeDocument/2006/relationships/image" Target="../media/image323.png"/><Relationship Id="rId25" Type="http://schemas.openxmlformats.org/officeDocument/2006/relationships/image" Target="../media/image363.png"/><Relationship Id="rId2" Type="http://schemas.openxmlformats.org/officeDocument/2006/relationships/image" Target="../media/image346.png"/><Relationship Id="rId16" Type="http://schemas.openxmlformats.org/officeDocument/2006/relationships/image" Target="../media/image356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2.png"/><Relationship Id="rId24" Type="http://schemas.openxmlformats.org/officeDocument/2006/relationships/image" Target="../media/image362.png"/><Relationship Id="rId5" Type="http://schemas.openxmlformats.org/officeDocument/2006/relationships/image" Target="../media/image281.png"/><Relationship Id="rId15" Type="http://schemas.openxmlformats.org/officeDocument/2006/relationships/image" Target="../media/image355.png"/><Relationship Id="rId23" Type="http://schemas.openxmlformats.org/officeDocument/2006/relationships/image" Target="../media/image361.png"/><Relationship Id="rId10" Type="http://schemas.openxmlformats.org/officeDocument/2006/relationships/image" Target="../media/image271.png"/><Relationship Id="rId19" Type="http://schemas.openxmlformats.org/officeDocument/2006/relationships/image" Target="../media/image358.png"/><Relationship Id="rId4" Type="http://schemas.openxmlformats.org/officeDocument/2006/relationships/image" Target="../media/image347.png"/><Relationship Id="rId9" Type="http://schemas.openxmlformats.org/officeDocument/2006/relationships/image" Target="../media/image351.png"/><Relationship Id="rId14" Type="http://schemas.openxmlformats.org/officeDocument/2006/relationships/image" Target="../media/image354.png"/><Relationship Id="rId22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3.png"/><Relationship Id="rId7" Type="http://schemas.openxmlformats.org/officeDocument/2006/relationships/image" Target="../media/image369.png"/><Relationship Id="rId12" Type="http://schemas.openxmlformats.org/officeDocument/2006/relationships/image" Target="../media/image5.png"/><Relationship Id="rId17" Type="http://schemas.openxmlformats.org/officeDocument/2006/relationships/image" Target="../media/image378.png"/><Relationship Id="rId2" Type="http://schemas.openxmlformats.org/officeDocument/2006/relationships/image" Target="../media/image365.png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5" Type="http://schemas.openxmlformats.org/officeDocument/2006/relationships/image" Target="../media/image376.png"/><Relationship Id="rId10" Type="http://schemas.openxmlformats.org/officeDocument/2006/relationships/image" Target="../media/image372.png"/><Relationship Id="rId19" Type="http://schemas.openxmlformats.org/officeDocument/2006/relationships/image" Target="../media/image380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" Type="http://schemas.openxmlformats.org/officeDocument/2006/relationships/image" Target="../media/image3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.png"/><Relationship Id="rId7" Type="http://schemas.openxmlformats.org/officeDocument/2006/relationships/image" Target="../media/image394.png"/><Relationship Id="rId12" Type="http://schemas.openxmlformats.org/officeDocument/2006/relationships/image" Target="../media/image407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06.png"/><Relationship Id="rId5" Type="http://schemas.openxmlformats.org/officeDocument/2006/relationships/image" Target="../media/image401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400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394.png"/><Relationship Id="rId7" Type="http://schemas.openxmlformats.org/officeDocument/2006/relationships/image" Target="../media/image4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6.png"/><Relationship Id="rId3" Type="http://schemas.openxmlformats.org/officeDocument/2006/relationships/image" Target="../media/image394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5" Type="http://schemas.openxmlformats.org/officeDocument/2006/relationships/image" Target="../media/image42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20.png"/><Relationship Id="rId21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5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8.png"/><Relationship Id="rId18" Type="http://schemas.openxmlformats.org/officeDocument/2006/relationships/image" Target="../media/image61.png"/><Relationship Id="rId3" Type="http://schemas.openxmlformats.org/officeDocument/2006/relationships/image" Target="../media/image3.png"/><Relationship Id="rId21" Type="http://schemas.openxmlformats.org/officeDocument/2006/relationships/image" Target="../media/image64.png"/><Relationship Id="rId7" Type="http://schemas.openxmlformats.org/officeDocument/2006/relationships/image" Target="../media/image5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3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47" Type="http://schemas.openxmlformats.org/officeDocument/2006/relationships/image" Target="../media/image145.png"/><Relationship Id="rId50" Type="http://schemas.openxmlformats.org/officeDocument/2006/relationships/image" Target="../media/image148.png"/><Relationship Id="rId55" Type="http://schemas.openxmlformats.org/officeDocument/2006/relationships/image" Target="../media/image153.png"/><Relationship Id="rId63" Type="http://schemas.openxmlformats.org/officeDocument/2006/relationships/image" Target="../media/image161.png"/><Relationship Id="rId68" Type="http://schemas.openxmlformats.org/officeDocument/2006/relationships/image" Target="../media/image166.png"/><Relationship Id="rId76" Type="http://schemas.openxmlformats.org/officeDocument/2006/relationships/image" Target="../media/image174.png"/><Relationship Id="rId84" Type="http://schemas.openxmlformats.org/officeDocument/2006/relationships/image" Target="../media/image182.png"/><Relationship Id="rId7" Type="http://schemas.openxmlformats.org/officeDocument/2006/relationships/image" Target="../media/image105.png"/><Relationship Id="rId71" Type="http://schemas.openxmlformats.org/officeDocument/2006/relationships/image" Target="../media/image169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29" Type="http://schemas.openxmlformats.org/officeDocument/2006/relationships/image" Target="../media/image127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66" Type="http://schemas.openxmlformats.org/officeDocument/2006/relationships/image" Target="../media/image164.png"/><Relationship Id="rId74" Type="http://schemas.openxmlformats.org/officeDocument/2006/relationships/image" Target="../media/image172.png"/><Relationship Id="rId79" Type="http://schemas.openxmlformats.org/officeDocument/2006/relationships/image" Target="../media/image177.png"/><Relationship Id="rId87" Type="http://schemas.openxmlformats.org/officeDocument/2006/relationships/image" Target="../media/image185.png"/><Relationship Id="rId5" Type="http://schemas.openxmlformats.org/officeDocument/2006/relationships/image" Target="../media/image103.png"/><Relationship Id="rId61" Type="http://schemas.openxmlformats.org/officeDocument/2006/relationships/image" Target="../media/image159.png"/><Relationship Id="rId82" Type="http://schemas.openxmlformats.org/officeDocument/2006/relationships/image" Target="../media/image180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image" Target="../media/image146.png"/><Relationship Id="rId56" Type="http://schemas.openxmlformats.org/officeDocument/2006/relationships/image" Target="../media/image154.png"/><Relationship Id="rId64" Type="http://schemas.openxmlformats.org/officeDocument/2006/relationships/image" Target="../media/image162.png"/><Relationship Id="rId69" Type="http://schemas.openxmlformats.org/officeDocument/2006/relationships/image" Target="../media/image167.png"/><Relationship Id="rId77" Type="http://schemas.openxmlformats.org/officeDocument/2006/relationships/image" Target="../media/image175.png"/><Relationship Id="rId8" Type="http://schemas.openxmlformats.org/officeDocument/2006/relationships/image" Target="../media/image106.png"/><Relationship Id="rId51" Type="http://schemas.openxmlformats.org/officeDocument/2006/relationships/image" Target="../media/image149.png"/><Relationship Id="rId72" Type="http://schemas.openxmlformats.org/officeDocument/2006/relationships/image" Target="../media/image170.png"/><Relationship Id="rId80" Type="http://schemas.openxmlformats.org/officeDocument/2006/relationships/image" Target="../media/image178.png"/><Relationship Id="rId85" Type="http://schemas.openxmlformats.org/officeDocument/2006/relationships/image" Target="../media/image183.png"/><Relationship Id="rId3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59" Type="http://schemas.openxmlformats.org/officeDocument/2006/relationships/image" Target="../media/image157.png"/><Relationship Id="rId67" Type="http://schemas.openxmlformats.org/officeDocument/2006/relationships/image" Target="../media/image165.png"/><Relationship Id="rId20" Type="http://schemas.openxmlformats.org/officeDocument/2006/relationships/image" Target="../media/image118.png"/><Relationship Id="rId41" Type="http://schemas.openxmlformats.org/officeDocument/2006/relationships/image" Target="../media/image139.png"/><Relationship Id="rId54" Type="http://schemas.openxmlformats.org/officeDocument/2006/relationships/image" Target="../media/image152.png"/><Relationship Id="rId62" Type="http://schemas.openxmlformats.org/officeDocument/2006/relationships/image" Target="../media/image160.png"/><Relationship Id="rId70" Type="http://schemas.openxmlformats.org/officeDocument/2006/relationships/image" Target="../media/image168.png"/><Relationship Id="rId75" Type="http://schemas.openxmlformats.org/officeDocument/2006/relationships/image" Target="../media/image173.png"/><Relationship Id="rId83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49" Type="http://schemas.openxmlformats.org/officeDocument/2006/relationships/image" Target="../media/image147.png"/><Relationship Id="rId57" Type="http://schemas.openxmlformats.org/officeDocument/2006/relationships/image" Target="../media/image155.png"/><Relationship Id="rId10" Type="http://schemas.openxmlformats.org/officeDocument/2006/relationships/image" Target="../media/image108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52" Type="http://schemas.openxmlformats.org/officeDocument/2006/relationships/image" Target="../media/image150.png"/><Relationship Id="rId60" Type="http://schemas.openxmlformats.org/officeDocument/2006/relationships/image" Target="../media/image158.png"/><Relationship Id="rId65" Type="http://schemas.openxmlformats.org/officeDocument/2006/relationships/image" Target="../media/image163.png"/><Relationship Id="rId73" Type="http://schemas.openxmlformats.org/officeDocument/2006/relationships/image" Target="../media/image171.png"/><Relationship Id="rId78" Type="http://schemas.openxmlformats.org/officeDocument/2006/relationships/image" Target="../media/image176.png"/><Relationship Id="rId81" Type="http://schemas.openxmlformats.org/officeDocument/2006/relationships/image" Target="../media/image179.png"/><Relationship Id="rId86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03.png"/><Relationship Id="rId9" Type="http://schemas.openxmlformats.org/officeDocument/2006/relationships/image" Target="../media/image19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7.png"/><Relationship Id="rId3" Type="http://schemas.openxmlformats.org/officeDocument/2006/relationships/image" Target="../media/image3.png"/><Relationship Id="rId21" Type="http://schemas.openxmlformats.org/officeDocument/2006/relationships/image" Target="../media/image210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2" Type="http://schemas.openxmlformats.org/officeDocument/2006/relationships/image" Target="../media/image193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3.png"/><Relationship Id="rId5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10" Type="http://schemas.openxmlformats.org/officeDocument/2006/relationships/image" Target="../media/image200.png"/><Relationship Id="rId19" Type="http://schemas.openxmlformats.org/officeDocument/2006/relationships/image" Target="../media/image208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5.png"/><Relationship Id="rId22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624" y="283463"/>
            <a:ext cx="6800850" cy="677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9788" y="368300"/>
            <a:ext cx="642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Classification of </a:t>
            </a:r>
            <a:r>
              <a:rPr sz="2400" spc="-5" dirty="0"/>
              <a:t>Distributed </a:t>
            </a:r>
            <a:r>
              <a:rPr sz="2400" dirty="0"/>
              <a:t>Computing</a:t>
            </a:r>
            <a:r>
              <a:rPr sz="2400" spc="-114" dirty="0"/>
              <a:t> </a:t>
            </a:r>
            <a:r>
              <a:rPr sz="2400" spc="-5" dirty="0"/>
              <a:t>Systems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76427" y="748283"/>
            <a:ext cx="8247380" cy="2273300"/>
            <a:chOff x="376427" y="748283"/>
            <a:chExt cx="8247380" cy="2273300"/>
          </a:xfrm>
        </p:grpSpPr>
        <p:sp>
          <p:nvSpPr>
            <p:cNvPr id="5" name="object 5"/>
            <p:cNvSpPr/>
            <p:nvPr/>
          </p:nvSpPr>
          <p:spPr>
            <a:xfrm>
              <a:off x="376427" y="7482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809256"/>
              <a:ext cx="5548122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90843" y="809256"/>
              <a:ext cx="387845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3139" y="809256"/>
              <a:ext cx="505206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72783" y="809256"/>
              <a:ext cx="387845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5080" y="809256"/>
              <a:ext cx="1887474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1083576"/>
              <a:ext cx="2088641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6427" y="135178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284" y="1412760"/>
              <a:ext cx="512838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5547" y="1412760"/>
              <a:ext cx="210083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2708" y="1726750"/>
              <a:ext cx="1826514" cy="465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20923" y="1412760"/>
              <a:ext cx="3550158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65519" y="1412760"/>
              <a:ext cx="387845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7816" y="1412760"/>
              <a:ext cx="2047493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1687080"/>
              <a:ext cx="7750302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284" y="1961400"/>
              <a:ext cx="7590282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284" y="2235720"/>
              <a:ext cx="7875270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284" y="2510040"/>
              <a:ext cx="1062990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5940" y="869950"/>
            <a:ext cx="7867650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6715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These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classified into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groups: clusters,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peer-to-peer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networks,  grids,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clouds.</a:t>
            </a:r>
            <a:endParaRPr sz="1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computing cluster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consists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interconnected stand-alone computers  which work cooperatively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single integrated computing resource.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compute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nodes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are connected by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LAN/SAN and are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typically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homogeneous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 control running Unix/Linux.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They are suited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HPC.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81200" y="2801111"/>
            <a:ext cx="5410200" cy="40568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5511" y="99060"/>
            <a:ext cx="1736598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58" y="183591"/>
            <a:ext cx="1357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Scalability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76427" y="595883"/>
            <a:ext cx="8227695" cy="2712085"/>
            <a:chOff x="376427" y="595883"/>
            <a:chExt cx="8227695" cy="2712085"/>
          </a:xfrm>
        </p:grpSpPr>
        <p:sp>
          <p:nvSpPr>
            <p:cNvPr id="5" name="object 5"/>
            <p:cNvSpPr/>
            <p:nvPr/>
          </p:nvSpPr>
          <p:spPr>
            <a:xfrm>
              <a:off x="376427" y="5958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656856"/>
              <a:ext cx="6496049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427" y="92506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284" y="986040"/>
              <a:ext cx="1776222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5444" y="1300029"/>
              <a:ext cx="1501902" cy="465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4" y="1315224"/>
              <a:ext cx="7338822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1589544"/>
              <a:ext cx="1788414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31135" y="1589544"/>
              <a:ext cx="1597914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3488" y="1589544"/>
              <a:ext cx="5005577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1863864"/>
              <a:ext cx="4522470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427" y="2132075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2193048"/>
              <a:ext cx="3512058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5444" y="2507038"/>
              <a:ext cx="3237737" cy="465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4" y="2522232"/>
              <a:ext cx="7855458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2796552"/>
              <a:ext cx="2067305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48283" y="3454920"/>
            <a:ext cx="8007984" cy="1389380"/>
            <a:chOff x="748283" y="3454920"/>
            <a:chExt cx="8007984" cy="1389380"/>
          </a:xfrm>
        </p:grpSpPr>
        <p:sp>
          <p:nvSpPr>
            <p:cNvPr id="21" name="object 21"/>
            <p:cNvSpPr/>
            <p:nvPr/>
          </p:nvSpPr>
          <p:spPr>
            <a:xfrm>
              <a:off x="748283" y="3454920"/>
              <a:ext cx="2082545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5443" y="3768910"/>
              <a:ext cx="1808226" cy="46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3" y="3784104"/>
              <a:ext cx="2795778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38500" y="3784104"/>
              <a:ext cx="1334262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7199" y="3784104"/>
              <a:ext cx="4488942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3" y="4058424"/>
              <a:ext cx="7695438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283" y="4332744"/>
              <a:ext cx="7194042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48283" y="4991112"/>
            <a:ext cx="7595234" cy="1060450"/>
            <a:chOff x="748283" y="4991112"/>
            <a:chExt cx="7595234" cy="1060450"/>
          </a:xfrm>
        </p:grpSpPr>
        <p:sp>
          <p:nvSpPr>
            <p:cNvPr id="29" name="object 29"/>
            <p:cNvSpPr/>
            <p:nvPr/>
          </p:nvSpPr>
          <p:spPr>
            <a:xfrm>
              <a:off x="748283" y="4991112"/>
              <a:ext cx="1258062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0783" y="4991112"/>
              <a:ext cx="387845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83080" y="4991112"/>
              <a:ext cx="6486906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283" y="5265420"/>
              <a:ext cx="7594854" cy="5112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283" y="5539740"/>
              <a:ext cx="3736086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35940" y="717550"/>
            <a:ext cx="7999095" cy="518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form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scalability for parallel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 systems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is: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Size</a:t>
            </a:r>
            <a:r>
              <a:rPr sz="18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Scalability</a:t>
            </a:r>
            <a:endParaRPr sz="1800">
              <a:latin typeface="Tahoma"/>
              <a:cs typeface="Tahoma"/>
            </a:endParaRPr>
          </a:p>
          <a:p>
            <a:pPr marL="355600" marR="234315">
              <a:lnSpc>
                <a:spcPts val="2160"/>
              </a:lnSpc>
              <a:spcBef>
                <a:spcPts val="505"/>
              </a:spcBef>
              <a:tabLst>
                <a:tab pos="7072630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refers to achieving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higher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performance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functionality	by  increasing the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Size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this case refers to adding processors,  cache, memory, storage, or I/O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channels.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36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Scale 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Horizontally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and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Vertically</a:t>
            </a:r>
            <a:endParaRPr sz="1800">
              <a:latin typeface="Tahoma"/>
              <a:cs typeface="Tahoma"/>
            </a:endParaRPr>
          </a:p>
          <a:p>
            <a:pPr marL="355600" marR="15748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Methods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adding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resources for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particular application fall into two  broad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categories: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Scale</a:t>
            </a:r>
            <a:r>
              <a:rPr sz="18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Horizontally</a:t>
            </a:r>
            <a:endParaRPr sz="1800">
              <a:latin typeface="Tahoma"/>
              <a:cs typeface="Tahoma"/>
            </a:endParaRPr>
          </a:p>
          <a:p>
            <a:pPr marL="355600" marR="508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scale horizontally (or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scale out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means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add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nodes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system,  such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adding a new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computer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 software application. An  example might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out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from one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Web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server system to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three.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ahoma"/>
              <a:cs typeface="Tahoma"/>
            </a:endParaRPr>
          </a:p>
          <a:p>
            <a:pPr marL="355600" marR="4191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scale-out model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created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increased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demand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 shared data  storage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very high I/O performance, especially where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processing of  large amounts of data is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required.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1003" y="99060"/>
            <a:ext cx="2244090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8550" y="183591"/>
            <a:ext cx="18688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Amdahl’s</a:t>
            </a:r>
            <a:r>
              <a:rPr sz="2400" spc="-85" dirty="0"/>
              <a:t> </a:t>
            </a:r>
            <a:r>
              <a:rPr sz="2400" dirty="0"/>
              <a:t>Law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748283" y="601992"/>
            <a:ext cx="8053705" cy="5363845"/>
            <a:chOff x="748283" y="601992"/>
            <a:chExt cx="8053705" cy="5363845"/>
          </a:xfrm>
        </p:grpSpPr>
        <p:sp>
          <p:nvSpPr>
            <p:cNvPr id="5" name="object 5"/>
            <p:cNvSpPr/>
            <p:nvPr/>
          </p:nvSpPr>
          <p:spPr>
            <a:xfrm>
              <a:off x="748283" y="601992"/>
              <a:ext cx="7696961" cy="5112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3" y="821448"/>
              <a:ext cx="7934706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3" y="1040904"/>
              <a:ext cx="8053578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283" y="1260360"/>
              <a:ext cx="4129278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3" y="1809000"/>
              <a:ext cx="7780782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3" y="2028456"/>
              <a:ext cx="3332226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4948" y="2028456"/>
              <a:ext cx="439686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80688" y="2028456"/>
              <a:ext cx="4502658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283" y="2247912"/>
              <a:ext cx="7636002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3" y="2467368"/>
              <a:ext cx="2739390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283" y="3016008"/>
              <a:ext cx="2652522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5244" y="3016008"/>
              <a:ext cx="432054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3363" y="3016008"/>
              <a:ext cx="5368290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3" y="3235464"/>
              <a:ext cx="700278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2999" y="3235464"/>
              <a:ext cx="1924050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1488" y="3235464"/>
              <a:ext cx="1573530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29455" y="3235464"/>
              <a:ext cx="590550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4443" y="3235464"/>
              <a:ext cx="387845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8368" y="3235464"/>
              <a:ext cx="432053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6487" y="3235464"/>
              <a:ext cx="464058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24983" y="3235464"/>
              <a:ext cx="3582162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3" y="3454920"/>
              <a:ext cx="2454402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97123" y="3454920"/>
              <a:ext cx="433565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6767" y="3454920"/>
              <a:ext cx="5459730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8283" y="3674376"/>
              <a:ext cx="1704593" cy="5112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05811" y="3948696"/>
              <a:ext cx="432054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03932" y="3948696"/>
              <a:ext cx="1104138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2507" y="3948696"/>
              <a:ext cx="387845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56432" y="3948696"/>
              <a:ext cx="432053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54551" y="3948696"/>
              <a:ext cx="956310" cy="5112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283" y="4497336"/>
              <a:ext cx="7866126" cy="51128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8283" y="4716792"/>
              <a:ext cx="5758434" cy="51128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01155" y="4716792"/>
              <a:ext cx="433565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99275" y="4716792"/>
              <a:ext cx="2114550" cy="51128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283" y="5234940"/>
              <a:ext cx="7232142" cy="51128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283" y="5454396"/>
              <a:ext cx="7218426" cy="51128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79144" y="662685"/>
            <a:ext cx="7700009" cy="5153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typically cheaper to add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new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node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order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achieve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improved performance than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perform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performance tuning to improve the  capacity that each node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handle.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But this approach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diminishing  returns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indicated by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Amdahl’s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Law.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ahoma"/>
              <a:cs typeface="Tahoma"/>
            </a:endParaRPr>
          </a:p>
          <a:p>
            <a:pPr marL="12700" marR="274320">
              <a:lnSpc>
                <a:spcPct val="786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Consider the execution of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given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program 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uniprocessor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workstation  with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 execution time of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minutes. Now,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let’s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say that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program  has been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parallelized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partitioned for parallel execution 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cluster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 many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nodes.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ts val="2005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Assume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fraction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code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must 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executed sequentially,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called</a:t>
            </a:r>
            <a:endParaRPr sz="1800">
              <a:latin typeface="Tahoma"/>
              <a:cs typeface="Tahoma"/>
            </a:endParaRPr>
          </a:p>
          <a:p>
            <a:pPr marL="12700" marR="248285">
              <a:lnSpc>
                <a:spcPct val="775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sequential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block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Therefore,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(1 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)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of the code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compiled for  parallel execution by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processors.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 execution 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program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calculated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by:</a:t>
            </a:r>
            <a:endParaRPr sz="1800">
              <a:latin typeface="Tahoma"/>
              <a:cs typeface="Tahoma"/>
            </a:endParaRPr>
          </a:p>
          <a:p>
            <a:pPr marL="1569720">
              <a:lnSpc>
                <a:spcPts val="2180"/>
              </a:lnSpc>
              <a:tabLst>
                <a:tab pos="2043430" algn="l"/>
              </a:tabLst>
            </a:pP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T	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+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(1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)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900" i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ahoma"/>
              <a:cs typeface="Tahoma"/>
            </a:endParaRPr>
          </a:p>
          <a:p>
            <a:pPr marL="12700">
              <a:lnSpc>
                <a:spcPts val="1895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where the first term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sequential execution time 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second term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parallel execution time on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nodes.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ahoma"/>
              <a:cs typeface="Tahoma"/>
            </a:endParaRPr>
          </a:p>
          <a:p>
            <a:pPr marL="12700" marR="765810">
              <a:lnSpc>
                <a:spcPct val="8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All system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communication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overhead 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ignored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here. 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I/O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exception handling 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also not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included in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speedup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analysis.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1003" y="99060"/>
            <a:ext cx="2244090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8550" y="183591"/>
            <a:ext cx="18688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Amdahl’s</a:t>
            </a:r>
            <a:r>
              <a:rPr sz="2400" spc="-85" dirty="0"/>
              <a:t> </a:t>
            </a:r>
            <a:r>
              <a:rPr sz="2400" dirty="0"/>
              <a:t>Law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746759" y="658355"/>
            <a:ext cx="8009890" cy="5027295"/>
            <a:chOff x="746759" y="658355"/>
            <a:chExt cx="8009890" cy="5027295"/>
          </a:xfrm>
        </p:grpSpPr>
        <p:sp>
          <p:nvSpPr>
            <p:cNvPr id="5" name="object 5"/>
            <p:cNvSpPr/>
            <p:nvPr/>
          </p:nvSpPr>
          <p:spPr>
            <a:xfrm>
              <a:off x="746759" y="658355"/>
              <a:ext cx="3298698" cy="5174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3799" y="658355"/>
              <a:ext cx="2167890" cy="517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90031" y="658355"/>
              <a:ext cx="1709165" cy="5174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7539" y="658355"/>
              <a:ext cx="393966" cy="5174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9836" y="658355"/>
              <a:ext cx="1351026" cy="5174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3" y="894600"/>
              <a:ext cx="6188201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9783" y="1168920"/>
              <a:ext cx="2449829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4052" y="1168920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3695" y="1168920"/>
              <a:ext cx="1102614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0748" y="1168920"/>
              <a:ext cx="387845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6195" y="1168920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4315" y="1168920"/>
              <a:ext cx="1041653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34055" y="1443240"/>
              <a:ext cx="986790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15283" y="1443240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85031" y="1443240"/>
              <a:ext cx="828293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07763" y="1443240"/>
              <a:ext cx="387845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1688" y="1443240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59807" y="1443240"/>
              <a:ext cx="837438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3" y="1991880"/>
              <a:ext cx="3009138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51859" y="1991880"/>
              <a:ext cx="433565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49980" y="1991880"/>
              <a:ext cx="2768346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12763" y="1991880"/>
              <a:ext cx="432054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10883" y="1991880"/>
              <a:ext cx="2241041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283" y="2211336"/>
              <a:ext cx="2902457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8283" y="2755404"/>
              <a:ext cx="4883658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26380" y="2755404"/>
              <a:ext cx="433565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24500" y="2759976"/>
              <a:ext cx="529577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20156" y="2755404"/>
              <a:ext cx="1177290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91883" y="2755404"/>
              <a:ext cx="433565" cy="5112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90004" y="2759976"/>
              <a:ext cx="529577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85659" y="2755404"/>
              <a:ext cx="660653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40752" y="2755404"/>
              <a:ext cx="432053" cy="5112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7243" y="2755404"/>
              <a:ext cx="447281" cy="51128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08976" y="2755404"/>
              <a:ext cx="625601" cy="51128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283" y="2979432"/>
              <a:ext cx="3304794" cy="51128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7515" y="2979432"/>
              <a:ext cx="433565" cy="51128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75531" y="2979432"/>
              <a:ext cx="4502658" cy="51128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8283" y="3198888"/>
              <a:ext cx="1559814" cy="5112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02535" y="3198888"/>
              <a:ext cx="433565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30551" y="3198888"/>
              <a:ext cx="6197346" cy="51128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8283" y="3418344"/>
              <a:ext cx="2646426" cy="51128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8283" y="3966984"/>
              <a:ext cx="1300734" cy="51128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3456" y="3966984"/>
              <a:ext cx="432054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41576" y="3966984"/>
              <a:ext cx="544830" cy="51128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80843" y="3966984"/>
              <a:ext cx="1849374" cy="51128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24655" y="3966984"/>
              <a:ext cx="430542" cy="51128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21252" y="3966984"/>
              <a:ext cx="4834890" cy="51128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8283" y="4186440"/>
              <a:ext cx="4947666" cy="51128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8283" y="4735080"/>
              <a:ext cx="7984998" cy="5112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8283" y="4954536"/>
              <a:ext cx="7998714" cy="51128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8283" y="5173980"/>
              <a:ext cx="2423922" cy="51128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79144" y="708234"/>
            <a:ext cx="7655559" cy="48272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342900">
              <a:lnSpc>
                <a:spcPts val="1850"/>
              </a:lnSpc>
              <a:spcBef>
                <a:spcPts val="51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Amdahl’s Law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states that the </a:t>
            </a:r>
            <a:r>
              <a:rPr sz="1900" b="1" i="1" spc="-70" dirty="0">
                <a:solidFill>
                  <a:srgbClr val="FFFFFF"/>
                </a:solidFill>
                <a:latin typeface="Tahoma"/>
                <a:cs typeface="Tahoma"/>
              </a:rPr>
              <a:t>Speedup </a:t>
            </a:r>
            <a:r>
              <a:rPr sz="1900" b="1" i="1" spc="-60" dirty="0">
                <a:solidFill>
                  <a:srgbClr val="FFFFFF"/>
                </a:solidFill>
                <a:latin typeface="Tahoma"/>
                <a:cs typeface="Tahoma"/>
              </a:rPr>
              <a:t>Factor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using the n-processor  system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over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 of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single processor is expressed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endParaRPr sz="1800">
              <a:latin typeface="Tahoma"/>
              <a:cs typeface="Tahoma"/>
            </a:endParaRPr>
          </a:p>
          <a:p>
            <a:pPr marL="583565">
              <a:lnSpc>
                <a:spcPts val="2110"/>
              </a:lnSpc>
              <a:tabLst>
                <a:tab pos="2640965" algn="l"/>
                <a:tab pos="320357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Speedup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	</a:t>
            </a:r>
            <a:r>
              <a:rPr sz="1800" spc="-455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1900" i="1" spc="-455" dirty="0">
                <a:solidFill>
                  <a:srgbClr val="FFFFFF"/>
                </a:solidFill>
                <a:latin typeface="Tahoma"/>
                <a:cs typeface="Tahoma"/>
              </a:rPr>
              <a:t>α   </a:t>
            </a:r>
            <a:r>
              <a:rPr sz="1900" i="1" spc="-4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T	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+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(1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)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900" i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n]</a:t>
            </a:r>
            <a:endParaRPr sz="1900">
              <a:latin typeface="Tahoma"/>
              <a:cs typeface="Tahoma"/>
            </a:endParaRPr>
          </a:p>
          <a:p>
            <a:pPr marL="1998345">
              <a:lnSpc>
                <a:spcPts val="2220"/>
              </a:lnSpc>
              <a:tabLst>
                <a:tab pos="294957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1800" spc="-459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1900" i="1" spc="-459" dirty="0">
                <a:solidFill>
                  <a:srgbClr val="FFFFFF"/>
                </a:solidFill>
                <a:latin typeface="Tahoma"/>
                <a:cs typeface="Tahoma"/>
              </a:rPr>
              <a:t>α	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+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(1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) /</a:t>
            </a:r>
            <a:r>
              <a:rPr sz="1900" i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n]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ahoma"/>
              <a:cs typeface="Tahoma"/>
            </a:endParaRPr>
          </a:p>
          <a:p>
            <a:pPr marL="12700" marR="208279">
              <a:lnSpc>
                <a:spcPct val="793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maximum speedup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achievable only when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0, i.e.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entire  program is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parallelizable.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ahoma"/>
              <a:cs typeface="Tahoma"/>
            </a:endParaRPr>
          </a:p>
          <a:p>
            <a:pPr marL="12700" algn="just">
              <a:lnSpc>
                <a:spcPts val="202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cluster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becomes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sufficiently large,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i.e.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25" dirty="0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sz="18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∞,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25" dirty="0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sz="18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1900" i="1" spc="-925" dirty="0">
                <a:solidFill>
                  <a:srgbClr val="FFFFFF"/>
                </a:solidFill>
                <a:latin typeface="Tahoma"/>
                <a:cs typeface="Tahoma"/>
              </a:rPr>
              <a:t>α, </a:t>
            </a:r>
            <a:r>
              <a:rPr sz="1900" i="1" spc="-5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endParaRPr sz="1800">
              <a:latin typeface="Tahoma"/>
              <a:cs typeface="Tahoma"/>
            </a:endParaRPr>
          </a:p>
          <a:p>
            <a:pPr marL="12700" marR="381000" algn="just">
              <a:lnSpc>
                <a:spcPct val="775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upper bound on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speedup </a:t>
            </a:r>
            <a:r>
              <a:rPr sz="1900" i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This upper bound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independent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 cluster size, </a:t>
            </a:r>
            <a:r>
              <a:rPr sz="1900" i="1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sequential bottleneck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portion of the code that  cannot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parallelized.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ahoma"/>
              <a:cs typeface="Tahoma"/>
            </a:endParaRPr>
          </a:p>
          <a:p>
            <a:pPr marL="12700" algn="just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Example,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0.25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 (1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0.25) = 0.75 then the maximum speedup,</a:t>
            </a:r>
            <a:r>
              <a:rPr sz="1800" spc="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700" algn="just">
              <a:lnSpc>
                <a:spcPts val="1935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even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if one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uses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hundreds of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ahoma"/>
              <a:cs typeface="Tahoma"/>
            </a:endParaRPr>
          </a:p>
          <a:p>
            <a:pPr marL="12700" marR="15875" algn="just">
              <a:lnSpc>
                <a:spcPct val="801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Amdahl’s Law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teaches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that we should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make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sequential bottleneck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small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possible. Increasing the cluster size alone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may not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result 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good  speedup in this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case.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00" y="312420"/>
            <a:ext cx="2615946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6150" y="414019"/>
            <a:ext cx="2173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Amdahl’s</a:t>
            </a:r>
            <a:r>
              <a:rPr spc="-55" dirty="0"/>
              <a:t> </a:t>
            </a:r>
            <a:r>
              <a:rPr spc="-5" dirty="0"/>
              <a:t>Law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748283"/>
            <a:ext cx="8385809" cy="2651125"/>
            <a:chOff x="376427" y="748283"/>
            <a:chExt cx="8385809" cy="2651125"/>
          </a:xfrm>
        </p:grpSpPr>
        <p:sp>
          <p:nvSpPr>
            <p:cNvPr id="5" name="object 5"/>
            <p:cNvSpPr/>
            <p:nvPr/>
          </p:nvSpPr>
          <p:spPr>
            <a:xfrm>
              <a:off x="376427" y="7482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809256"/>
              <a:ext cx="8013954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4" y="1083576"/>
              <a:ext cx="4072890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427" y="135178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1412760"/>
              <a:ext cx="2033777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52727" y="1958339"/>
              <a:ext cx="2114550" cy="5265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6476" y="1958339"/>
              <a:ext cx="445770" cy="5265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4595" y="1958339"/>
              <a:ext cx="2049018" cy="5265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6427" y="226618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2327160"/>
              <a:ext cx="5921501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2727" y="2872727"/>
              <a:ext cx="2114550" cy="5265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6476" y="2872727"/>
              <a:ext cx="445770" cy="5265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4595" y="2872727"/>
              <a:ext cx="2049018" cy="5265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45236" y="3457943"/>
            <a:ext cx="7706359" cy="1313180"/>
            <a:chOff x="745236" y="3457943"/>
            <a:chExt cx="7706359" cy="1313180"/>
          </a:xfrm>
        </p:grpSpPr>
        <p:sp>
          <p:nvSpPr>
            <p:cNvPr id="19" name="object 19"/>
            <p:cNvSpPr/>
            <p:nvPr/>
          </p:nvSpPr>
          <p:spPr>
            <a:xfrm>
              <a:off x="745236" y="3457943"/>
              <a:ext cx="7706106" cy="5265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5236" y="3945623"/>
              <a:ext cx="692658" cy="5265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7092" y="3945623"/>
              <a:ext cx="403110" cy="52655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99387" y="3945623"/>
              <a:ext cx="791718" cy="52655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8319" y="3945623"/>
              <a:ext cx="6456426" cy="52655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8284" y="4259592"/>
              <a:ext cx="2122169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5940" y="869950"/>
            <a:ext cx="8004809" cy="375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Example: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suppose 70%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a program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sped up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parallelized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run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 multiple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CPUs instead of one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CPU.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processors</a:t>
            </a:r>
            <a:endParaRPr sz="1800">
              <a:latin typeface="Tahoma"/>
              <a:cs typeface="Tahoma"/>
            </a:endParaRPr>
          </a:p>
          <a:p>
            <a:pPr marL="862965">
              <a:lnSpc>
                <a:spcPct val="100000"/>
              </a:lnSpc>
              <a:spcBef>
                <a:spcPts val="216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[0.3 + (1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0.3)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4]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2.105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2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Doubling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number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processors</a:t>
            </a:r>
            <a:endParaRPr sz="1800">
              <a:latin typeface="Tahoma"/>
              <a:cs typeface="Tahoma"/>
            </a:endParaRPr>
          </a:p>
          <a:p>
            <a:pPr marL="862965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[0.3 + (1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0.3)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8]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2.581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Double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processing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power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only improved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speedup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roughly</a:t>
            </a:r>
            <a:endParaRPr sz="1800">
              <a:latin typeface="Tahoma"/>
              <a:cs typeface="Tahoma"/>
            </a:endParaRPr>
          </a:p>
          <a:p>
            <a:pPr marL="355600" marR="522605">
              <a:lnSpc>
                <a:spcPct val="113300"/>
              </a:lnSpc>
              <a:spcBef>
                <a:spcPts val="1390"/>
              </a:spcBef>
              <a:tabLst>
                <a:tab pos="140843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one-fifth.	Therefore, throwing 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more hardware is not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necessarily the  optimal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approach.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5516" y="312420"/>
            <a:ext cx="3199637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5066" y="414019"/>
            <a:ext cx="2754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System</a:t>
            </a:r>
            <a:r>
              <a:rPr spc="-65" dirty="0"/>
              <a:t> </a:t>
            </a:r>
            <a:r>
              <a:rPr spc="-5" dirty="0"/>
              <a:t>Efficiency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720851"/>
            <a:ext cx="8329930" cy="819150"/>
            <a:chOff x="376427" y="720851"/>
            <a:chExt cx="8329930" cy="819150"/>
          </a:xfrm>
        </p:grpSpPr>
        <p:sp>
          <p:nvSpPr>
            <p:cNvPr id="5" name="object 5"/>
            <p:cNvSpPr/>
            <p:nvPr/>
          </p:nvSpPr>
          <p:spPr>
            <a:xfrm>
              <a:off x="376427" y="720851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9911" y="781824"/>
              <a:ext cx="3545586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9936" y="781824"/>
              <a:ext cx="433565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58056" y="781824"/>
              <a:ext cx="4447794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1028712"/>
              <a:ext cx="3684270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62583" y="1632216"/>
            <a:ext cx="5393055" cy="511809"/>
            <a:chOff x="862583" y="1632216"/>
            <a:chExt cx="5393055" cy="511809"/>
          </a:xfrm>
        </p:grpSpPr>
        <p:sp>
          <p:nvSpPr>
            <p:cNvPr id="11" name="object 11"/>
            <p:cNvSpPr/>
            <p:nvPr/>
          </p:nvSpPr>
          <p:spPr>
            <a:xfrm>
              <a:off x="862583" y="1632216"/>
              <a:ext cx="3787902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4924" y="1632216"/>
              <a:ext cx="392417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1792" y="1632216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31436" y="1632216"/>
              <a:ext cx="1026413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52287" y="1632216"/>
              <a:ext cx="387845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6212" y="1632216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4331" y="1632216"/>
              <a:ext cx="550926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748283" y="2235720"/>
            <a:ext cx="7114794" cy="5112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48283" y="2839224"/>
            <a:ext cx="7762875" cy="813435"/>
            <a:chOff x="748283" y="2839224"/>
            <a:chExt cx="7762875" cy="813435"/>
          </a:xfrm>
        </p:grpSpPr>
        <p:sp>
          <p:nvSpPr>
            <p:cNvPr id="20" name="object 20"/>
            <p:cNvSpPr/>
            <p:nvPr/>
          </p:nvSpPr>
          <p:spPr>
            <a:xfrm>
              <a:off x="748283" y="2839224"/>
              <a:ext cx="2687574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0295" y="2839224"/>
              <a:ext cx="3682746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07480" y="2839224"/>
              <a:ext cx="432053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05599" y="2839224"/>
              <a:ext cx="544829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44868" y="2839224"/>
              <a:ext cx="1565909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8283" y="3140976"/>
              <a:ext cx="589026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1747" y="3140976"/>
              <a:ext cx="430542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9867" y="3140976"/>
              <a:ext cx="1660398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48283" y="3744480"/>
            <a:ext cx="4446270" cy="5112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8283" y="4347984"/>
            <a:ext cx="4424934" cy="51128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48283" y="4951488"/>
            <a:ext cx="7893684" cy="1060450"/>
            <a:chOff x="748283" y="4951488"/>
            <a:chExt cx="7893684" cy="1060450"/>
          </a:xfrm>
        </p:grpSpPr>
        <p:sp>
          <p:nvSpPr>
            <p:cNvPr id="31" name="object 31"/>
            <p:cNvSpPr/>
            <p:nvPr/>
          </p:nvSpPr>
          <p:spPr>
            <a:xfrm>
              <a:off x="748283" y="4951488"/>
              <a:ext cx="4891278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283" y="5253228"/>
              <a:ext cx="7893558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283" y="5500116"/>
              <a:ext cx="7126985" cy="5112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35940" y="830154"/>
            <a:ext cx="7946390" cy="50317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55600" marR="5080" indent="-343535">
              <a:lnSpc>
                <a:spcPts val="1939"/>
              </a:lnSpc>
              <a:spcBef>
                <a:spcPts val="445"/>
              </a:spcBef>
              <a:buClr>
                <a:srgbClr val="FFCC00"/>
              </a:buClr>
              <a:buSzPct val="119444"/>
              <a:buFont typeface="Tahoma"/>
              <a:buChar char="•"/>
              <a:tabLst>
                <a:tab pos="427355" algn="l"/>
                <a:tab pos="427990" algn="l"/>
              </a:tabLst>
            </a:pPr>
            <a:r>
              <a:rPr dirty="0"/>
              <a:t>	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execute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fixed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workload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processors, parallel processing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lead 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efficiency defined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as: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Efficiency,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 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/ </a:t>
            </a:r>
            <a:r>
              <a:rPr sz="1800" spc="-459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1900" i="1" spc="-459" dirty="0">
                <a:solidFill>
                  <a:srgbClr val="FFFFFF"/>
                </a:solidFill>
                <a:latin typeface="Tahoma"/>
                <a:cs typeface="Tahoma"/>
              </a:rPr>
              <a:t>α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+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(1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900" i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efficiency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rather low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cluster size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large.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355600" marR="196215">
              <a:lnSpc>
                <a:spcPct val="108600"/>
              </a:lnSpc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Example: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execute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program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cluster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 = 4, </a:t>
            </a:r>
            <a:r>
              <a:rPr sz="1900" i="1" spc="-905" dirty="0">
                <a:solidFill>
                  <a:srgbClr val="FFFFFF"/>
                </a:solidFill>
                <a:latin typeface="Tahoma"/>
                <a:cs typeface="Tahoma"/>
              </a:rPr>
              <a:t>α</a:t>
            </a:r>
            <a:r>
              <a:rPr sz="1900" i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7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0.25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(1 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0.25) =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0.75,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5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[0.25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* 4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+ 0.75] = 0.57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57%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Now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256 nodes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(i.e. n =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256)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15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[0.25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* 256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+ 0.75] = 0.015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1.5%</a:t>
            </a:r>
            <a:endParaRPr sz="1800">
              <a:latin typeface="Tahoma"/>
              <a:cs typeface="Tahoma"/>
            </a:endParaRPr>
          </a:p>
          <a:p>
            <a:pPr marL="355600" marR="66040">
              <a:lnSpc>
                <a:spcPts val="1939"/>
              </a:lnSpc>
              <a:spcBef>
                <a:spcPts val="46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is because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only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few processors (4,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the previous case)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kept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busy,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while the majority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processors (or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nodes) are left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idling.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732" y="312420"/>
            <a:ext cx="6601206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3900" y="414019"/>
            <a:ext cx="615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Fault </a:t>
            </a:r>
            <a:r>
              <a:rPr spc="-5" dirty="0"/>
              <a:t>Tolerance and System</a:t>
            </a:r>
            <a:r>
              <a:rPr spc="80" dirty="0"/>
              <a:t> </a:t>
            </a:r>
            <a:r>
              <a:rPr spc="-10" dirty="0"/>
              <a:t>Availability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748283"/>
            <a:ext cx="8037195" cy="1121410"/>
            <a:chOff x="376427" y="748283"/>
            <a:chExt cx="8037195" cy="1121410"/>
          </a:xfrm>
        </p:grpSpPr>
        <p:sp>
          <p:nvSpPr>
            <p:cNvPr id="5" name="object 5"/>
            <p:cNvSpPr/>
            <p:nvPr/>
          </p:nvSpPr>
          <p:spPr>
            <a:xfrm>
              <a:off x="376427" y="7482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809256"/>
              <a:ext cx="7568946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4" y="1083576"/>
              <a:ext cx="7664958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284" y="1357896"/>
              <a:ext cx="6083045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6427" y="1955292"/>
            <a:ext cx="5286375" cy="608965"/>
            <a:chOff x="376427" y="1955292"/>
            <a:chExt cx="5286375" cy="608965"/>
          </a:xfrm>
        </p:grpSpPr>
        <p:sp>
          <p:nvSpPr>
            <p:cNvPr id="10" name="object 10"/>
            <p:cNvSpPr/>
            <p:nvPr/>
          </p:nvSpPr>
          <p:spPr>
            <a:xfrm>
              <a:off x="376427" y="1955292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2016264"/>
              <a:ext cx="4914138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76427" y="2613660"/>
            <a:ext cx="8284209" cy="1121410"/>
            <a:chOff x="376427" y="2613660"/>
            <a:chExt cx="8284209" cy="1121410"/>
          </a:xfrm>
        </p:grpSpPr>
        <p:sp>
          <p:nvSpPr>
            <p:cNvPr id="13" name="object 13"/>
            <p:cNvSpPr/>
            <p:nvPr/>
          </p:nvSpPr>
          <p:spPr>
            <a:xfrm>
              <a:off x="376427" y="2613660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2674632"/>
              <a:ext cx="7911846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284" y="2948952"/>
              <a:ext cx="7901178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3223272"/>
              <a:ext cx="2396490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76427" y="3820667"/>
            <a:ext cx="8422640" cy="1395730"/>
            <a:chOff x="376427" y="3820667"/>
            <a:chExt cx="8422640" cy="1395730"/>
          </a:xfrm>
        </p:grpSpPr>
        <p:sp>
          <p:nvSpPr>
            <p:cNvPr id="18" name="object 18"/>
            <p:cNvSpPr/>
            <p:nvPr/>
          </p:nvSpPr>
          <p:spPr>
            <a:xfrm>
              <a:off x="376427" y="382066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3881640"/>
              <a:ext cx="765810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8531" y="3881640"/>
              <a:ext cx="387845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827" y="3881640"/>
              <a:ext cx="6759702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284" y="4155960"/>
              <a:ext cx="7797546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4430280"/>
              <a:ext cx="8050530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8284" y="4704600"/>
              <a:ext cx="1639062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76427" y="5301996"/>
            <a:ext cx="8147050" cy="847090"/>
            <a:chOff x="376427" y="5301996"/>
            <a:chExt cx="8147050" cy="847090"/>
          </a:xfrm>
        </p:grpSpPr>
        <p:sp>
          <p:nvSpPr>
            <p:cNvPr id="26" name="object 26"/>
            <p:cNvSpPr/>
            <p:nvPr/>
          </p:nvSpPr>
          <p:spPr>
            <a:xfrm>
              <a:off x="376427" y="5301996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284" y="5362956"/>
              <a:ext cx="7774685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284" y="5637276"/>
              <a:ext cx="7520178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76427" y="6234689"/>
            <a:ext cx="8228965" cy="623570"/>
            <a:chOff x="376427" y="6234689"/>
            <a:chExt cx="8228965" cy="623570"/>
          </a:xfrm>
        </p:grpSpPr>
        <p:sp>
          <p:nvSpPr>
            <p:cNvPr id="30" name="object 30"/>
            <p:cNvSpPr/>
            <p:nvPr/>
          </p:nvSpPr>
          <p:spPr>
            <a:xfrm>
              <a:off x="376427" y="6234689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8284" y="6295649"/>
              <a:ext cx="7856982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284" y="6569964"/>
              <a:ext cx="7328154" cy="2880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5940" y="869950"/>
            <a:ext cx="8040370" cy="606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90525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 availability (HA)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desired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all clusters, grids, P2P networks,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 systems. A system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highly available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if it has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long Mean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Time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 Failure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(MTTF) and a short Mean Time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Repair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(MTTR).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Availability 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MTTF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(MTTF +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MTTR)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144780" indent="-343535" algn="just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All hardware, software,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 components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fail. Single points of  failure that bring down the entire system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must 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avoided when designing  distributed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High-availability is, ultimately, the holy grail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cloud. For clouds,  availability relates to the time that the datacenter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accessible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or delivers  the intended IT service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proportion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duration for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service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purchased.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277495" indent="-343535" algn="just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Adding hardware redundancy, increasing component reliability, designing  for testability all help to enhance system 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dependability.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general, as a distributed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increases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size, availability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decreases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due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higher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chance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difficulty in isolating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6707" y="312420"/>
            <a:ext cx="3935729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6257" y="414019"/>
            <a:ext cx="3491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Computing</a:t>
            </a:r>
            <a:r>
              <a:rPr spc="-55" dirty="0"/>
              <a:t> </a:t>
            </a:r>
            <a:r>
              <a:rPr spc="-5" dirty="0"/>
              <a:t>Availability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748283"/>
            <a:ext cx="8361680" cy="3077845"/>
            <a:chOff x="376427" y="748283"/>
            <a:chExt cx="8361680" cy="3077845"/>
          </a:xfrm>
        </p:grpSpPr>
        <p:sp>
          <p:nvSpPr>
            <p:cNvPr id="5" name="object 5"/>
            <p:cNvSpPr/>
            <p:nvPr/>
          </p:nvSpPr>
          <p:spPr>
            <a:xfrm>
              <a:off x="376427" y="7482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809256"/>
              <a:ext cx="1113281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444" y="1121600"/>
              <a:ext cx="838962" cy="540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427" y="107746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1138440"/>
              <a:ext cx="7602474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4" y="1412760"/>
              <a:ext cx="7989570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1687080"/>
              <a:ext cx="5906262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6427" y="1955291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284" y="2016264"/>
              <a:ext cx="7721346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2290584"/>
              <a:ext cx="869441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427" y="2558795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2619768"/>
              <a:ext cx="2664714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427" y="2887979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4" y="2948952"/>
              <a:ext cx="2490978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6427" y="321716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284" y="3278136"/>
              <a:ext cx="6767322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6427" y="3875532"/>
            <a:ext cx="7628890" cy="1925955"/>
            <a:chOff x="376427" y="3875532"/>
            <a:chExt cx="7628890" cy="1925955"/>
          </a:xfrm>
        </p:grpSpPr>
        <p:sp>
          <p:nvSpPr>
            <p:cNvPr id="22" name="object 22"/>
            <p:cNvSpPr/>
            <p:nvPr/>
          </p:nvSpPr>
          <p:spPr>
            <a:xfrm>
              <a:off x="376427" y="3875532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3936504"/>
              <a:ext cx="1113281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5444" y="4248848"/>
              <a:ext cx="838962" cy="540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6427" y="4204716"/>
              <a:ext cx="486918" cy="6088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4" y="4265688"/>
              <a:ext cx="7256526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427" y="4533900"/>
              <a:ext cx="486918" cy="6088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284" y="4594872"/>
              <a:ext cx="2664714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6427" y="4863084"/>
              <a:ext cx="486918" cy="60883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284" y="4924056"/>
              <a:ext cx="2490978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6427" y="5192268"/>
              <a:ext cx="486918" cy="6088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284" y="5253228"/>
              <a:ext cx="6767322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5940" y="869950"/>
            <a:ext cx="7980680" cy="4754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CASE</a:t>
            </a:r>
            <a:r>
              <a:rPr sz="1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Consider that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 instance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(such as 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EC2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instance) over a 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week  timeline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 uptime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900 hours and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 downtime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108 hours 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failures in this timeline. Compute the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availability.</a:t>
            </a:r>
            <a:endParaRPr sz="1800">
              <a:latin typeface="Tahoma"/>
              <a:cs typeface="Tahoma"/>
            </a:endParaRPr>
          </a:p>
          <a:p>
            <a:pPr marL="355600" marR="273685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Total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timeline 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hours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weeks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* 7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days/week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* 24 hours/day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1008  hours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233997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900 /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	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150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108 / 6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= 150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(150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+ 18) =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(150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168) =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0.892 or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89.2%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CASE</a:t>
            </a:r>
            <a:r>
              <a:rPr sz="1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Same as Case 1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but we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2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failures instead. Compute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availability.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233997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900 /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	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450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108 / 2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Availability 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450 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(450 +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54)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(450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504)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0.892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89.2%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9923" y="312420"/>
            <a:ext cx="4289298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Reliability vs.</a:t>
            </a:r>
            <a:r>
              <a:rPr spc="-40" dirty="0"/>
              <a:t> </a:t>
            </a:r>
            <a:r>
              <a:rPr spc="-5" dirty="0"/>
              <a:t>Availability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748283"/>
            <a:ext cx="7796530" cy="1121410"/>
            <a:chOff x="376427" y="748283"/>
            <a:chExt cx="7796530" cy="1121410"/>
          </a:xfrm>
        </p:grpSpPr>
        <p:sp>
          <p:nvSpPr>
            <p:cNvPr id="5" name="object 5"/>
            <p:cNvSpPr/>
            <p:nvPr/>
          </p:nvSpPr>
          <p:spPr>
            <a:xfrm>
              <a:off x="376427" y="7482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809256"/>
              <a:ext cx="7360158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4" y="1083576"/>
              <a:ext cx="7424166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284" y="1357896"/>
              <a:ext cx="1390650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6427" y="1955292"/>
            <a:ext cx="4719320" cy="938530"/>
            <a:chOff x="376427" y="1955292"/>
            <a:chExt cx="4719320" cy="938530"/>
          </a:xfrm>
        </p:grpSpPr>
        <p:sp>
          <p:nvSpPr>
            <p:cNvPr id="10" name="object 10"/>
            <p:cNvSpPr/>
            <p:nvPr/>
          </p:nvSpPr>
          <p:spPr>
            <a:xfrm>
              <a:off x="376427" y="1955292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2016264"/>
              <a:ext cx="4210050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6427" y="2284476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284" y="2345448"/>
              <a:ext cx="4347210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76427" y="2942844"/>
            <a:ext cx="5662930" cy="608965"/>
            <a:chOff x="376427" y="2942844"/>
            <a:chExt cx="5662930" cy="608965"/>
          </a:xfrm>
        </p:grpSpPr>
        <p:sp>
          <p:nvSpPr>
            <p:cNvPr id="15" name="object 15"/>
            <p:cNvSpPr/>
            <p:nvPr/>
          </p:nvSpPr>
          <p:spPr>
            <a:xfrm>
              <a:off x="376427" y="2942844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3003816"/>
              <a:ext cx="5290566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76427" y="3601211"/>
            <a:ext cx="8319134" cy="1834514"/>
            <a:chOff x="376427" y="3601211"/>
            <a:chExt cx="8319134" cy="1834514"/>
          </a:xfrm>
        </p:grpSpPr>
        <p:sp>
          <p:nvSpPr>
            <p:cNvPr id="18" name="object 18"/>
            <p:cNvSpPr/>
            <p:nvPr/>
          </p:nvSpPr>
          <p:spPr>
            <a:xfrm>
              <a:off x="376427" y="3601211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3662184"/>
              <a:ext cx="5249418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427" y="3930395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284" y="3991368"/>
              <a:ext cx="7946898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6427" y="4259579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4320552"/>
              <a:ext cx="7875270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6427" y="4588763"/>
              <a:ext cx="486918" cy="6088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8284" y="4649736"/>
              <a:ext cx="7457694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4" y="4924056"/>
              <a:ext cx="6794754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5940" y="869950"/>
            <a:ext cx="800862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98805" indent="-343535" algn="just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a measure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probability that 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item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perform its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intended function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without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failures for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specified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interval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under stated  conditions.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Higher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MTTF,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higher the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reliability.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 commonly used measure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reliability: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Rate </a:t>
            </a:r>
            <a:r>
              <a:rPr sz="1800" spc="-305" dirty="0">
                <a:solidFill>
                  <a:srgbClr val="FFFFFF"/>
                </a:solidFill>
                <a:latin typeface="Tahoma"/>
                <a:cs typeface="Tahoma"/>
              </a:rPr>
              <a:t>(λ)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number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failures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Calculate the Failure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Rate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Case 1 and Case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693991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Case 1 had a MTTF of 150 and a failure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rate 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6 failures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1008	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0.00595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Case 2 had a MTTF of 450 and a failure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rate 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 failures / 1008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0.00198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Even though both cases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same Availability, case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 has a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better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because it has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better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MTTF and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lower failure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rate.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9923" y="312420"/>
            <a:ext cx="4289298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Reliability vs.</a:t>
            </a:r>
            <a:r>
              <a:rPr spc="-40" dirty="0"/>
              <a:t> </a:t>
            </a:r>
            <a:r>
              <a:rPr spc="-5" dirty="0"/>
              <a:t>Availability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3491484"/>
            <a:ext cx="8303895" cy="1670050"/>
            <a:chOff x="376427" y="3491484"/>
            <a:chExt cx="8303895" cy="1670050"/>
          </a:xfrm>
        </p:grpSpPr>
        <p:sp>
          <p:nvSpPr>
            <p:cNvPr id="5" name="object 5"/>
            <p:cNvSpPr/>
            <p:nvPr/>
          </p:nvSpPr>
          <p:spPr>
            <a:xfrm>
              <a:off x="376427" y="3491484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3552456"/>
              <a:ext cx="7847838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4" y="3826776"/>
              <a:ext cx="7785354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8284" y="4101096"/>
              <a:ext cx="7931658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4375416"/>
              <a:ext cx="7603998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4" y="4649736"/>
              <a:ext cx="6127242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40" y="869950"/>
            <a:ext cx="804989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piece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equipment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available but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reliable. For example,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down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6 minutes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every hour.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translates into an 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90% (i.e.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54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minutes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/ 60 minutes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0.9) but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less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hour.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167005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Generally speaking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reliable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machine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has high availability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but an 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available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machine may or may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not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be very</a:t>
            </a:r>
            <a:r>
              <a:rPr sz="1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reliable.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Something to think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about:</a:t>
            </a:r>
            <a:endParaRPr sz="1800">
              <a:latin typeface="Tahoma"/>
              <a:cs typeface="Tahoma"/>
            </a:endParaRPr>
          </a:p>
          <a:p>
            <a:pPr marL="355600" marR="131445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1331595" algn="l"/>
                <a:tab pos="178879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If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you are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flying do you want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aircraft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high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levels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of availability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reliability?	Think about it. If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aircraft 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poor availability, then this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may have 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influence on whether the plane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departs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(and therefore lands)  on time.	On the other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hand,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if 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aircraft 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poor reliability, then this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may have an influence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 whether the plane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lands at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all!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9967" y="312420"/>
            <a:ext cx="5109209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9136" y="414019"/>
            <a:ext cx="4664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Interpreting Cloud</a:t>
            </a:r>
            <a:r>
              <a:rPr spc="-30" dirty="0"/>
              <a:t> </a:t>
            </a:r>
            <a:r>
              <a:rPr spc="-5" dirty="0"/>
              <a:t>Availability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427" y="3765803"/>
            <a:ext cx="8042909" cy="1779270"/>
            <a:chOff x="376427" y="3765803"/>
            <a:chExt cx="8042909" cy="1779270"/>
          </a:xfrm>
        </p:grpSpPr>
        <p:sp>
          <p:nvSpPr>
            <p:cNvPr id="5" name="object 5"/>
            <p:cNvSpPr/>
            <p:nvPr/>
          </p:nvSpPr>
          <p:spPr>
            <a:xfrm>
              <a:off x="376427" y="376580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3826776"/>
              <a:ext cx="7596378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284" y="4101096"/>
              <a:ext cx="2286762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427" y="436930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4430280"/>
              <a:ext cx="2398014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427" y="4693919"/>
              <a:ext cx="486918" cy="608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4754892"/>
              <a:ext cx="840486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3208" y="4759464"/>
              <a:ext cx="439686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7424" y="4754892"/>
              <a:ext cx="715518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97380" y="4754892"/>
              <a:ext cx="430542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93976" y="4754892"/>
              <a:ext cx="1610105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8520" y="4759464"/>
              <a:ext cx="439686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2735" y="4754892"/>
              <a:ext cx="1526286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23460" y="4754892"/>
              <a:ext cx="430542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0056" y="4754892"/>
              <a:ext cx="3399282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284" y="5033784"/>
              <a:ext cx="2442210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5940" y="869950"/>
            <a:ext cx="7755890" cy="452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 vendors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slang like three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9’s,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four 9’s, or five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9’s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talking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about the 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their datacenter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services.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ahoma"/>
              <a:cs typeface="Tahoma"/>
            </a:endParaRPr>
          </a:p>
          <a:p>
            <a:pPr marL="355600" marR="13335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E.g. 99.9% 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referred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three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9’s and is 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uptime of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greater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than 99.9%.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corresponds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downtime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year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8 hours  and 45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minutes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year.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calculated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as: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(365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×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24) 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0.999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(365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×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24)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8760 -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8751.24 = 8.76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hours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800" spc="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hours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3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45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minutes. This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downtime of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working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day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real financial consequences for the enterprise cloud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Calculate the downtime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year given an availability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four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9’s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(i.e.</a:t>
            </a:r>
            <a:r>
              <a:rPr sz="1800" spc="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uptime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99.99%).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 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calculated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as: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(365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×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24) 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0.9999 (365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×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24) = 8760 –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8759.124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=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0.876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hours =</a:t>
            </a:r>
            <a:r>
              <a:rPr sz="1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52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minutes and 30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secs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7544" y="99060"/>
            <a:ext cx="4272915" cy="677545"/>
            <a:chOff x="2447544" y="99060"/>
            <a:chExt cx="4272915" cy="677545"/>
          </a:xfrm>
        </p:grpSpPr>
        <p:sp>
          <p:nvSpPr>
            <p:cNvPr id="3" name="object 3"/>
            <p:cNvSpPr/>
            <p:nvPr/>
          </p:nvSpPr>
          <p:spPr>
            <a:xfrm>
              <a:off x="2447544" y="99060"/>
              <a:ext cx="1000506" cy="6774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4952" y="99060"/>
              <a:ext cx="514350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56204" y="99060"/>
              <a:ext cx="671321" cy="6774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4427" y="99060"/>
              <a:ext cx="514350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5680" y="99060"/>
              <a:ext cx="3184398" cy="6774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089" y="183591"/>
            <a:ext cx="389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Peer-to-peer </a:t>
            </a:r>
            <a:r>
              <a:rPr sz="2400" spc="-5" dirty="0"/>
              <a:t>(P2P)</a:t>
            </a:r>
            <a:r>
              <a:rPr sz="2400" spc="-55" dirty="0"/>
              <a:t> </a:t>
            </a:r>
            <a:r>
              <a:rPr sz="2400" spc="-5" dirty="0"/>
              <a:t>Networks</a:t>
            </a:r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376427" y="595883"/>
            <a:ext cx="8445500" cy="1395730"/>
            <a:chOff x="376427" y="595883"/>
            <a:chExt cx="8445500" cy="1395730"/>
          </a:xfrm>
        </p:grpSpPr>
        <p:sp>
          <p:nvSpPr>
            <p:cNvPr id="10" name="object 10"/>
            <p:cNvSpPr/>
            <p:nvPr/>
          </p:nvSpPr>
          <p:spPr>
            <a:xfrm>
              <a:off x="376427" y="595883"/>
              <a:ext cx="486918" cy="6088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656856"/>
              <a:ext cx="781050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3772" y="656856"/>
              <a:ext cx="1567434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0931" y="970846"/>
              <a:ext cx="1293114" cy="465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85644" y="656856"/>
              <a:ext cx="6332982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284" y="931176"/>
              <a:ext cx="7864602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1205496"/>
              <a:ext cx="8073390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8284" y="1479816"/>
              <a:ext cx="3403854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6575" y="1479816"/>
              <a:ext cx="387845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28872" y="1479816"/>
              <a:ext cx="3816858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76427" y="2077211"/>
            <a:ext cx="7241540" cy="847090"/>
            <a:chOff x="376427" y="2077211"/>
            <a:chExt cx="7241540" cy="847090"/>
          </a:xfrm>
        </p:grpSpPr>
        <p:sp>
          <p:nvSpPr>
            <p:cNvPr id="21" name="object 21"/>
            <p:cNvSpPr/>
            <p:nvPr/>
          </p:nvSpPr>
          <p:spPr>
            <a:xfrm>
              <a:off x="376427" y="2077211"/>
              <a:ext cx="486918" cy="6088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284" y="2138184"/>
              <a:ext cx="6869430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2412504"/>
              <a:ext cx="2804922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76427" y="3009900"/>
            <a:ext cx="5655310" cy="608965"/>
            <a:chOff x="376427" y="3009900"/>
            <a:chExt cx="5655310" cy="608965"/>
          </a:xfrm>
        </p:grpSpPr>
        <p:sp>
          <p:nvSpPr>
            <p:cNvPr id="25" name="object 25"/>
            <p:cNvSpPr/>
            <p:nvPr/>
          </p:nvSpPr>
          <p:spPr>
            <a:xfrm>
              <a:off x="376427" y="3009900"/>
              <a:ext cx="486918" cy="6088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4" y="3070872"/>
              <a:ext cx="5282946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48283" y="3729240"/>
            <a:ext cx="7907655" cy="786130"/>
            <a:chOff x="748283" y="3729240"/>
            <a:chExt cx="7907655" cy="786130"/>
          </a:xfrm>
        </p:grpSpPr>
        <p:sp>
          <p:nvSpPr>
            <p:cNvPr id="28" name="object 28"/>
            <p:cNvSpPr/>
            <p:nvPr/>
          </p:nvSpPr>
          <p:spPr>
            <a:xfrm>
              <a:off x="748283" y="3729240"/>
              <a:ext cx="2657093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99816" y="3729240"/>
              <a:ext cx="5555741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283" y="4003560"/>
              <a:ext cx="2198369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41091" y="4003560"/>
              <a:ext cx="1314450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49979" y="4003560"/>
              <a:ext cx="374129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48283" y="4661928"/>
            <a:ext cx="7991475" cy="511809"/>
            <a:chOff x="748283" y="4661928"/>
            <a:chExt cx="7991475" cy="511809"/>
          </a:xfrm>
        </p:grpSpPr>
        <p:sp>
          <p:nvSpPr>
            <p:cNvPr id="34" name="object 34"/>
            <p:cNvSpPr/>
            <p:nvPr/>
          </p:nvSpPr>
          <p:spPr>
            <a:xfrm>
              <a:off x="748283" y="4661928"/>
              <a:ext cx="3059429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02151" y="4661928"/>
              <a:ext cx="5237226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76427" y="5320284"/>
            <a:ext cx="7865109" cy="1426210"/>
            <a:chOff x="376427" y="5320284"/>
            <a:chExt cx="7865109" cy="1426210"/>
          </a:xfrm>
        </p:grpSpPr>
        <p:sp>
          <p:nvSpPr>
            <p:cNvPr id="37" name="object 37"/>
            <p:cNvSpPr/>
            <p:nvPr/>
          </p:nvSpPr>
          <p:spPr>
            <a:xfrm>
              <a:off x="748284" y="5320284"/>
              <a:ext cx="2980181" cy="5112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22904" y="5320284"/>
              <a:ext cx="4376165" cy="51128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284" y="5594604"/>
              <a:ext cx="1552193" cy="5112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66544" y="5594604"/>
              <a:ext cx="1547621" cy="51128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08604" y="5594604"/>
              <a:ext cx="916686" cy="51128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91356" y="5594604"/>
              <a:ext cx="4249674" cy="51128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8284" y="5868924"/>
              <a:ext cx="3504438" cy="51128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6427" y="6137153"/>
              <a:ext cx="486918" cy="6088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35940" y="717550"/>
            <a:ext cx="8063865" cy="585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5220970" algn="l"/>
                <a:tab pos="7496809" algn="l"/>
              </a:tabLst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P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2P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netw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or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k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ev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node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(peer)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acts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ient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.	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rs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autonomously to join 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leave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network.	No central coordination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central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database 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needed. No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peer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global view of the entire  P2P system.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self-organizing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control.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1207135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Unlike the cluster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grid,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P2P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does not use dedicated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interconnection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P2P Networks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classified into different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groups: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ahoma"/>
              <a:cs typeface="Tahoma"/>
            </a:endParaRPr>
          </a:p>
          <a:p>
            <a:pPr marL="355600" marR="173355">
              <a:lnSpc>
                <a:spcPts val="2160"/>
              </a:lnSpc>
            </a:pP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Distributed </a:t>
            </a:r>
            <a:r>
              <a:rPr sz="1900" i="1" spc="-45" dirty="0">
                <a:solidFill>
                  <a:srgbClr val="FFFFFF"/>
                </a:solidFill>
                <a:latin typeface="Tahoma"/>
                <a:cs typeface="Tahoma"/>
              </a:rPr>
              <a:t>File Sharing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content distribution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MP3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music, video, etc. E.g.  Gnutella, Napster,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BitTorrent.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Collaboration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P2P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Skype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chatting, instant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messaging,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gaming</a:t>
            </a:r>
            <a:r>
              <a:rPr sz="18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etc.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 marL="355600" marR="583565">
              <a:lnSpc>
                <a:spcPts val="2160"/>
              </a:lnSpc>
            </a:pP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Distributed </a:t>
            </a:r>
            <a:r>
              <a:rPr sz="1900" i="1" spc="-60" dirty="0">
                <a:solidFill>
                  <a:srgbClr val="FFFFFF"/>
                </a:solidFill>
                <a:latin typeface="Tahoma"/>
                <a:cs typeface="Tahoma"/>
              </a:rPr>
              <a:t>P2P </a:t>
            </a:r>
            <a:r>
              <a:rPr sz="1900" i="1" spc="-50" dirty="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specific application computing such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SETI@home provides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25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Tflops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 computing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power over 3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million Internet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host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machines.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50" dirty="0">
                <a:solidFill>
                  <a:srgbClr val="FFCC00"/>
                </a:solidFill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6439" y="312420"/>
            <a:ext cx="5176266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5608" y="414019"/>
            <a:ext cx="4729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RESTful Web Service</a:t>
            </a:r>
            <a:r>
              <a:rPr spc="-1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376427" y="748283"/>
            <a:ext cx="486918" cy="608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824230"/>
            <a:ext cx="1504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solidFill>
                  <a:srgbClr val="FFCC00"/>
                </a:solidFill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8867" y="1143000"/>
            <a:ext cx="7446264" cy="472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7795" y="312420"/>
            <a:ext cx="4813554" cy="79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6964" y="414019"/>
            <a:ext cx="436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SOAP </a:t>
            </a:r>
            <a:r>
              <a:rPr spc="-5" dirty="0"/>
              <a:t>Web Service</a:t>
            </a:r>
            <a:r>
              <a:rPr spc="-2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376427" y="748283"/>
            <a:ext cx="486918" cy="608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824230"/>
            <a:ext cx="1504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solidFill>
                  <a:srgbClr val="FFCC00"/>
                </a:solidFill>
                <a:latin typeface="Tahoma"/>
                <a:cs typeface="Tahoma"/>
              </a:rPr>
              <a:t>•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990600"/>
            <a:ext cx="7568183" cy="464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200" y="99060"/>
            <a:ext cx="4443222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9745" y="183591"/>
            <a:ext cx="40659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Computational and </a:t>
            </a:r>
            <a:r>
              <a:rPr sz="2400" spc="-5" dirty="0"/>
              <a:t>Data</a:t>
            </a:r>
            <a:r>
              <a:rPr sz="2400" spc="-114" dirty="0"/>
              <a:t> </a:t>
            </a:r>
            <a:r>
              <a:rPr sz="2400" spc="-5" dirty="0"/>
              <a:t>Grids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76427" y="595883"/>
            <a:ext cx="8185150" cy="1121410"/>
            <a:chOff x="376427" y="595883"/>
            <a:chExt cx="8185150" cy="1121410"/>
          </a:xfrm>
        </p:grpSpPr>
        <p:sp>
          <p:nvSpPr>
            <p:cNvPr id="5" name="object 5"/>
            <p:cNvSpPr/>
            <p:nvPr/>
          </p:nvSpPr>
          <p:spPr>
            <a:xfrm>
              <a:off x="376427" y="5958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656856"/>
              <a:ext cx="820674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444" y="970846"/>
              <a:ext cx="546354" cy="46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5024" y="656856"/>
              <a:ext cx="5418582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8043" y="656856"/>
              <a:ext cx="387845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0339" y="656856"/>
              <a:ext cx="2030729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931176"/>
              <a:ext cx="4432554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75275" y="931176"/>
              <a:ext cx="387845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7572" y="931176"/>
              <a:ext cx="3152394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1205496"/>
              <a:ext cx="6502145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44868" y="1205496"/>
              <a:ext cx="1175766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5071" y="1205496"/>
              <a:ext cx="374129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76427" y="1802892"/>
            <a:ext cx="8346440" cy="1121410"/>
            <a:chOff x="376427" y="1802892"/>
            <a:chExt cx="8346440" cy="1121410"/>
          </a:xfrm>
        </p:grpSpPr>
        <p:sp>
          <p:nvSpPr>
            <p:cNvPr id="18" name="object 18"/>
            <p:cNvSpPr/>
            <p:nvPr/>
          </p:nvSpPr>
          <p:spPr>
            <a:xfrm>
              <a:off x="376427" y="1802892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1863864"/>
              <a:ext cx="3923538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66260" y="1863864"/>
              <a:ext cx="1821941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7419" y="1863864"/>
              <a:ext cx="2695194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284" y="2138184"/>
              <a:ext cx="7154418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2412504"/>
              <a:ext cx="1227581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76427" y="3009900"/>
            <a:ext cx="7913370" cy="847090"/>
            <a:chOff x="376427" y="3009900"/>
            <a:chExt cx="7913370" cy="847090"/>
          </a:xfrm>
        </p:grpSpPr>
        <p:sp>
          <p:nvSpPr>
            <p:cNvPr id="25" name="object 25"/>
            <p:cNvSpPr/>
            <p:nvPr/>
          </p:nvSpPr>
          <p:spPr>
            <a:xfrm>
              <a:off x="376427" y="3009900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284" y="3070872"/>
              <a:ext cx="7541514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284" y="3345192"/>
              <a:ext cx="3716274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76427" y="3942588"/>
            <a:ext cx="8286750" cy="1121410"/>
            <a:chOff x="376427" y="3942588"/>
            <a:chExt cx="8286750" cy="1121410"/>
          </a:xfrm>
        </p:grpSpPr>
        <p:sp>
          <p:nvSpPr>
            <p:cNvPr id="29" name="object 29"/>
            <p:cNvSpPr/>
            <p:nvPr/>
          </p:nvSpPr>
          <p:spPr>
            <a:xfrm>
              <a:off x="376427" y="3942588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284" y="4003560"/>
              <a:ext cx="6337553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8284" y="4277880"/>
              <a:ext cx="7914894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284" y="4552200"/>
              <a:ext cx="1541526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5940" y="717550"/>
            <a:ext cx="7973059" cy="419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526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Grids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heterogeneous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clusters interconnected by high-speed networks.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They have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centralized control,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server-oriented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authenticated  security. They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suited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distributed supercomputing. E.g.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TeraGrid.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Tahoma"/>
              <a:buChar char="•"/>
            </a:pPr>
            <a:endParaRPr sz="2400">
              <a:latin typeface="Tahoma"/>
              <a:cs typeface="Tahoma"/>
            </a:endParaRPr>
          </a:p>
          <a:p>
            <a:pPr marL="355600" marR="5080" indent="-343535">
              <a:lnSpc>
                <a:spcPct val="996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  <a:tab pos="5634990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Like 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electric utility power grid,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55" dirty="0">
                <a:solidFill>
                  <a:srgbClr val="FFFFFF"/>
                </a:solidFill>
                <a:latin typeface="Tahoma"/>
                <a:cs typeface="Tahoma"/>
              </a:rPr>
              <a:t>computing</a:t>
            </a:r>
            <a:r>
              <a:rPr sz="1900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i="1" spc="-45" dirty="0">
                <a:solidFill>
                  <a:srgbClr val="FFFFFF"/>
                </a:solidFill>
                <a:latin typeface="Tahoma"/>
                <a:cs typeface="Tahoma"/>
              </a:rPr>
              <a:t>grid	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offers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infrastructure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that couples computers, software/middleware, people,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sensors  together.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grid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constructed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across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LANs,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WANs, 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Internet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backbones at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regional, national, or global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ahoma"/>
              <a:cs typeface="Tahoma"/>
            </a:endParaRPr>
          </a:p>
          <a:p>
            <a:pPr marL="355600" marR="7112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computers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grid include servers, clusters, and  supercomputers. PCs, laptops,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mobile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devices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used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access a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grid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4967" y="99060"/>
            <a:ext cx="1297686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514" y="183591"/>
            <a:ext cx="920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Clou</a:t>
            </a:r>
            <a:r>
              <a:rPr sz="2400" spc="5" dirty="0"/>
              <a:t>d</a:t>
            </a:r>
            <a:r>
              <a:rPr sz="2400" dirty="0"/>
              <a:t>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76427" y="595883"/>
            <a:ext cx="7869555" cy="1121410"/>
            <a:chOff x="376427" y="595883"/>
            <a:chExt cx="7869555" cy="1121410"/>
          </a:xfrm>
        </p:grpSpPr>
        <p:sp>
          <p:nvSpPr>
            <p:cNvPr id="5" name="object 5"/>
            <p:cNvSpPr/>
            <p:nvPr/>
          </p:nvSpPr>
          <p:spPr>
            <a:xfrm>
              <a:off x="376427" y="5958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656856"/>
              <a:ext cx="512838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5547" y="656856"/>
              <a:ext cx="872490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2708" y="970846"/>
              <a:ext cx="598170" cy="465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4103" y="656856"/>
              <a:ext cx="6651498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4" y="931176"/>
              <a:ext cx="4932426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75148" y="931176"/>
              <a:ext cx="387845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57443" y="931176"/>
              <a:ext cx="2689098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284" y="1205496"/>
              <a:ext cx="2303526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248" y="1205496"/>
              <a:ext cx="387845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28544" y="1205496"/>
              <a:ext cx="2233422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76427" y="1802892"/>
            <a:ext cx="8064500" cy="1395730"/>
            <a:chOff x="376427" y="1802892"/>
            <a:chExt cx="8064500" cy="1395730"/>
          </a:xfrm>
        </p:grpSpPr>
        <p:sp>
          <p:nvSpPr>
            <p:cNvPr id="17" name="object 17"/>
            <p:cNvSpPr/>
            <p:nvPr/>
          </p:nvSpPr>
          <p:spPr>
            <a:xfrm>
              <a:off x="376427" y="1802892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4" y="1863864"/>
              <a:ext cx="6906006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2138184"/>
              <a:ext cx="7549133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284" y="2412504"/>
              <a:ext cx="7692390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284" y="2686824"/>
              <a:ext cx="2879598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76427" y="3284220"/>
            <a:ext cx="7842250" cy="847090"/>
            <a:chOff x="376427" y="3284220"/>
            <a:chExt cx="7842250" cy="847090"/>
          </a:xfrm>
        </p:grpSpPr>
        <p:sp>
          <p:nvSpPr>
            <p:cNvPr id="23" name="object 23"/>
            <p:cNvSpPr/>
            <p:nvPr/>
          </p:nvSpPr>
          <p:spPr>
            <a:xfrm>
              <a:off x="376427" y="3284220"/>
              <a:ext cx="486918" cy="608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8284" y="3345192"/>
              <a:ext cx="7469885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8284" y="3619512"/>
              <a:ext cx="5101590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76427" y="4216908"/>
            <a:ext cx="8035290" cy="1395730"/>
            <a:chOff x="376427" y="4216908"/>
            <a:chExt cx="8035290" cy="1395730"/>
          </a:xfrm>
        </p:grpSpPr>
        <p:sp>
          <p:nvSpPr>
            <p:cNvPr id="27" name="object 27"/>
            <p:cNvSpPr/>
            <p:nvPr/>
          </p:nvSpPr>
          <p:spPr>
            <a:xfrm>
              <a:off x="376427" y="4216908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284" y="4277880"/>
              <a:ext cx="7611618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8284" y="4552200"/>
              <a:ext cx="7642098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284" y="4826520"/>
              <a:ext cx="4459986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02707" y="4826520"/>
              <a:ext cx="387845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85004" y="4826520"/>
              <a:ext cx="3426713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284" y="5100828"/>
              <a:ext cx="4764786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35940" y="717550"/>
            <a:ext cx="7682230" cy="474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8755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Cloud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pool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virtualized computer resources. A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cloud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host a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variety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different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workloads, including batch-style backend jobs and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interactive 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user-facing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applications.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Workloads 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deployed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scaled out quickly through rapid  provisioning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VMs. Virtualization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server resources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enabled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cost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effectiveness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allowed cloud systems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leverage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low costs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benefit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both users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providers.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 system should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able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monitor resource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usage in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real time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enable rebalancing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allocations when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needed.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ahoma"/>
              <a:cs typeface="Tahoma"/>
            </a:endParaRPr>
          </a:p>
          <a:p>
            <a:pPr marL="355600" marR="32384" indent="-343535" algn="just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Cloud computing applies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virtualized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platform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elastic resources on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demand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by provisioning hardware, software,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data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sets dynamically.  Desktop computing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moved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service-oriented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platform using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server  clusters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huge databases at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datacenters.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112" y="251459"/>
            <a:ext cx="8135874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997" y="335991"/>
            <a:ext cx="77666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Advantage of Clouds over Traditional </a:t>
            </a:r>
            <a:r>
              <a:rPr sz="2400" spc="-5" dirty="0"/>
              <a:t>Distributed</a:t>
            </a:r>
            <a:r>
              <a:rPr sz="2400" spc="-75" dirty="0"/>
              <a:t> </a:t>
            </a:r>
            <a:r>
              <a:rPr sz="2400" spc="-5" dirty="0"/>
              <a:t>Systems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81940" y="961644"/>
            <a:ext cx="8248650" cy="1244600"/>
            <a:chOff x="281940" y="961644"/>
            <a:chExt cx="8248650" cy="1244600"/>
          </a:xfrm>
        </p:grpSpPr>
        <p:sp>
          <p:nvSpPr>
            <p:cNvPr id="5" name="object 5"/>
            <p:cNvSpPr/>
            <p:nvPr/>
          </p:nvSpPr>
          <p:spPr>
            <a:xfrm>
              <a:off x="281940" y="961644"/>
              <a:ext cx="540270" cy="677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" y="1028700"/>
              <a:ext cx="6822185" cy="567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8416" y="1028700"/>
              <a:ext cx="432053" cy="567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1380" y="1028700"/>
              <a:ext cx="1299209" cy="5676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" y="1333500"/>
              <a:ext cx="6915150" cy="5676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5320" y="1638300"/>
              <a:ext cx="5084826" cy="5676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1940" y="2302764"/>
            <a:ext cx="8284209" cy="1549400"/>
            <a:chOff x="281940" y="2302764"/>
            <a:chExt cx="8284209" cy="1549400"/>
          </a:xfrm>
        </p:grpSpPr>
        <p:sp>
          <p:nvSpPr>
            <p:cNvPr id="12" name="object 12"/>
            <p:cNvSpPr/>
            <p:nvPr/>
          </p:nvSpPr>
          <p:spPr>
            <a:xfrm>
              <a:off x="281940" y="2302764"/>
              <a:ext cx="540270" cy="677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5320" y="2369807"/>
              <a:ext cx="7666482" cy="5677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5320" y="2674607"/>
              <a:ext cx="7579614" cy="56770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5320" y="2979420"/>
              <a:ext cx="7910322" cy="567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320" y="3284220"/>
              <a:ext cx="1451610" cy="5676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1940" y="3948684"/>
            <a:ext cx="8385809" cy="939800"/>
            <a:chOff x="281940" y="3948684"/>
            <a:chExt cx="8385809" cy="939800"/>
          </a:xfrm>
        </p:grpSpPr>
        <p:sp>
          <p:nvSpPr>
            <p:cNvPr id="18" name="object 18"/>
            <p:cNvSpPr/>
            <p:nvPr/>
          </p:nvSpPr>
          <p:spPr>
            <a:xfrm>
              <a:off x="281940" y="3948684"/>
              <a:ext cx="540270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5320" y="4015740"/>
              <a:ext cx="3262122" cy="56769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8351" y="4015740"/>
              <a:ext cx="432053" cy="5676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71316" y="4015740"/>
              <a:ext cx="4996434" cy="5676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320" y="4320540"/>
              <a:ext cx="4053078" cy="56769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9740" y="1098550"/>
            <a:ext cx="7962265" cy="3623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5255" indent="-342900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Traditional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distributed computing systems provided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for on-premise 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computing and were owned and operated by autonomous 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administrative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domains (e.g. a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company).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Tahoma"/>
              <a:buChar char="•"/>
            </a:pPr>
            <a:endParaRPr sz="2750">
              <a:latin typeface="Tahoma"/>
              <a:cs typeface="Tahoma"/>
            </a:endParaRPr>
          </a:p>
          <a:p>
            <a:pPr marL="355600" marR="98425" indent="-342900">
              <a:lnSpc>
                <a:spcPct val="100000"/>
              </a:lnSpc>
              <a:buClr>
                <a:srgbClr val="FFCC00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These traditional systems encountered performance bottlenecks,  constant system maintenance,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poor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server (and other resource) 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utilization,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and increasing costs associated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with hardware/software 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upgrades.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Tahoma"/>
              <a:buChar char="•"/>
            </a:pPr>
            <a:endParaRPr sz="275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Cloud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as an on-demand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computing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paradigm resolves</a:t>
            </a:r>
            <a:r>
              <a:rPr sz="2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or 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relieves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many of these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problems.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188" y="153923"/>
            <a:ext cx="8445246" cy="677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073" y="238759"/>
            <a:ext cx="806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Software Environments </a:t>
            </a:r>
            <a:r>
              <a:rPr sz="2400" dirty="0"/>
              <a:t>for </a:t>
            </a:r>
            <a:r>
              <a:rPr sz="2400" spc="-5" dirty="0"/>
              <a:t>Distributed Systems and</a:t>
            </a:r>
            <a:r>
              <a:rPr sz="2400" spc="-25" dirty="0"/>
              <a:t> </a:t>
            </a:r>
            <a:r>
              <a:rPr sz="2400" spc="-5" dirty="0"/>
              <a:t>Clouds: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524255" y="885444"/>
            <a:ext cx="8117840" cy="677545"/>
            <a:chOff x="524255" y="885444"/>
            <a:chExt cx="8117840" cy="677545"/>
          </a:xfrm>
        </p:grpSpPr>
        <p:sp>
          <p:nvSpPr>
            <p:cNvPr id="5" name="object 5"/>
            <p:cNvSpPr/>
            <p:nvPr/>
          </p:nvSpPr>
          <p:spPr>
            <a:xfrm>
              <a:off x="707135" y="1306068"/>
              <a:ext cx="7751826" cy="57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4255" y="885444"/>
              <a:ext cx="1364742" cy="677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5900" y="885444"/>
              <a:ext cx="514350" cy="6774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7152" y="885444"/>
              <a:ext cx="7044690" cy="6774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1141" y="970279"/>
            <a:ext cx="7743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Service-Oriented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Architecture </a:t>
            </a: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(SOA) Layered</a:t>
            </a:r>
            <a:r>
              <a:rPr sz="24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Architecture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0040" y="1449336"/>
            <a:ext cx="4150995" cy="3678554"/>
            <a:chOff x="320040" y="1449336"/>
            <a:chExt cx="4150995" cy="3678554"/>
          </a:xfrm>
        </p:grpSpPr>
        <p:sp>
          <p:nvSpPr>
            <p:cNvPr id="11" name="object 11"/>
            <p:cNvSpPr/>
            <p:nvPr/>
          </p:nvSpPr>
          <p:spPr>
            <a:xfrm>
              <a:off x="320040" y="1449336"/>
              <a:ext cx="433565" cy="5432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324" y="1502664"/>
              <a:ext cx="460997" cy="454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3563" y="1502664"/>
              <a:ext cx="640842" cy="4549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9636" y="1502664"/>
              <a:ext cx="1040130" cy="4549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34995" y="1502664"/>
              <a:ext cx="669797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0023" y="1502664"/>
              <a:ext cx="692658" cy="4549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7911" y="1502664"/>
              <a:ext cx="602741" cy="4549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7324" y="1746504"/>
              <a:ext cx="965453" cy="45491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6379" y="1746504"/>
              <a:ext cx="491490" cy="4549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1472" y="1746504"/>
              <a:ext cx="773430" cy="45491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8504" y="1746504"/>
              <a:ext cx="470141" cy="45491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2260" y="1746504"/>
              <a:ext cx="1384553" cy="45491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90416" y="1746504"/>
              <a:ext cx="380250" cy="45491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7324" y="1990344"/>
              <a:ext cx="950213" cy="4549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2184" y="1990344"/>
              <a:ext cx="378701" cy="4549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85543" y="1990344"/>
              <a:ext cx="671321" cy="45491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3035" y="1990344"/>
              <a:ext cx="907541" cy="45491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36747" y="1990344"/>
              <a:ext cx="881634" cy="45491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54551" y="1990344"/>
              <a:ext cx="604265" cy="4549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93463" y="1990344"/>
              <a:ext cx="377189" cy="45491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7324" y="2234184"/>
              <a:ext cx="904494" cy="45491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78279" y="2234184"/>
              <a:ext cx="820674" cy="45491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26919" y="2234184"/>
              <a:ext cx="334530" cy="45491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47900" y="2234184"/>
              <a:ext cx="806957" cy="45491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41319" y="2234184"/>
              <a:ext cx="701802" cy="45491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29584" y="2234184"/>
              <a:ext cx="494550" cy="45491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10584" y="2234184"/>
              <a:ext cx="560070" cy="45491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7324" y="2478024"/>
              <a:ext cx="890777" cy="45491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1223" y="2478024"/>
              <a:ext cx="997458" cy="45491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43328" y="2478024"/>
              <a:ext cx="732282" cy="4549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03575" y="2478024"/>
              <a:ext cx="332981" cy="45491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1216" y="2478024"/>
              <a:ext cx="528066" cy="45491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32404" y="2478024"/>
              <a:ext cx="563118" cy="45491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30168" y="2478024"/>
              <a:ext cx="447281" cy="45491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12107" y="2478024"/>
              <a:ext cx="558546" cy="45491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7324" y="2721863"/>
              <a:ext cx="994409" cy="45491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33728" y="2721863"/>
              <a:ext cx="733806" cy="45491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19528" y="2721863"/>
              <a:ext cx="529577" cy="45491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01112" y="2721863"/>
              <a:ext cx="698753" cy="45491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51860" y="2721863"/>
              <a:ext cx="378701" cy="4549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2568" y="2721863"/>
              <a:ext cx="688086" cy="45491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7324" y="2965704"/>
              <a:ext cx="1043177" cy="45491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0095" y="2965704"/>
              <a:ext cx="1456181" cy="45491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85872" y="2965704"/>
              <a:ext cx="787146" cy="45491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72612" y="2965704"/>
              <a:ext cx="806958" cy="45491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79163" y="2965704"/>
              <a:ext cx="491489" cy="45491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7324" y="3209544"/>
              <a:ext cx="332981" cy="45491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8284" y="3209544"/>
              <a:ext cx="1372362" cy="45491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99488" y="3209544"/>
              <a:ext cx="630174" cy="45491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08504" y="3209544"/>
              <a:ext cx="520433" cy="45491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07791" y="3209544"/>
              <a:ext cx="642366" cy="45491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29000" y="3209544"/>
              <a:ext cx="1041653" cy="45491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7324" y="3453383"/>
              <a:ext cx="558546" cy="45491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65859" y="3453383"/>
              <a:ext cx="631697" cy="454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17548" y="3453383"/>
              <a:ext cx="520433" cy="45491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56460" y="3453383"/>
              <a:ext cx="732282" cy="45491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07207" y="3453383"/>
              <a:ext cx="604266" cy="4549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31463" y="3453383"/>
              <a:ext cx="558546" cy="45491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08475" y="3453383"/>
              <a:ext cx="662177" cy="454913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7324" y="3697223"/>
              <a:ext cx="994409" cy="45491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43812" y="3697223"/>
              <a:ext cx="520433" cy="45491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26336" y="3697223"/>
              <a:ext cx="907541" cy="45491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61844" y="3697223"/>
              <a:ext cx="332981" cy="45491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56916" y="3697223"/>
              <a:ext cx="528066" cy="45491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147060" y="3697223"/>
              <a:ext cx="563117" cy="45491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72255" y="3697223"/>
              <a:ext cx="448830" cy="45491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83151" y="3697223"/>
              <a:ext cx="587501" cy="45491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87324" y="3941064"/>
              <a:ext cx="688086" cy="45491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312164" y="3941064"/>
              <a:ext cx="1454658" cy="454913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703575" y="3941064"/>
              <a:ext cx="378701" cy="4549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19044" y="3941064"/>
              <a:ext cx="837437" cy="45491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93236" y="3941064"/>
              <a:ext cx="677417" cy="45491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7324" y="4184904"/>
              <a:ext cx="1392174" cy="45491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20240" y="4184904"/>
              <a:ext cx="651510" cy="454913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412491" y="4184904"/>
              <a:ext cx="998982" cy="45491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252216" y="4184904"/>
              <a:ext cx="924306" cy="45491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018787" y="4184904"/>
              <a:ext cx="451853" cy="45491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87324" y="4428744"/>
              <a:ext cx="558546" cy="45491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43940" y="4428744"/>
              <a:ext cx="1221486" cy="45491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63495" y="4428744"/>
              <a:ext cx="1212342" cy="45491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75432" y="4428744"/>
              <a:ext cx="1395221" cy="45491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7324" y="4672583"/>
              <a:ext cx="407682" cy="45491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86968" y="4672583"/>
              <a:ext cx="656082" cy="45491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71015" y="4672583"/>
              <a:ext cx="332981" cy="45491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20040" y="5204459"/>
            <a:ext cx="4150995" cy="1240155"/>
            <a:chOff x="320040" y="5204459"/>
            <a:chExt cx="4150995" cy="1240155"/>
          </a:xfrm>
        </p:grpSpPr>
        <p:sp>
          <p:nvSpPr>
            <p:cNvPr id="96" name="object 96"/>
            <p:cNvSpPr/>
            <p:nvPr/>
          </p:nvSpPr>
          <p:spPr>
            <a:xfrm>
              <a:off x="320040" y="5204459"/>
              <a:ext cx="433565" cy="5432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7324" y="5257799"/>
              <a:ext cx="791718" cy="45491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470659" y="5257799"/>
              <a:ext cx="1020317" cy="45491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82595" y="5257799"/>
              <a:ext cx="604266" cy="4549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78479" y="5257799"/>
              <a:ext cx="951738" cy="45491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21836" y="5257799"/>
              <a:ext cx="448830" cy="45491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7324" y="5501639"/>
              <a:ext cx="1600962" cy="45491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125979" y="5501639"/>
              <a:ext cx="1748790" cy="45491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712463" y="5501639"/>
              <a:ext cx="758189" cy="45491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7324" y="5745479"/>
              <a:ext cx="979169" cy="45491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63268" y="5745479"/>
              <a:ext cx="733806" cy="45491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93847" y="5745479"/>
              <a:ext cx="1108710" cy="45491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799331" y="5745479"/>
              <a:ext cx="671322" cy="454913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7324" y="5989319"/>
              <a:ext cx="1218438" cy="45491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00784" y="5989319"/>
              <a:ext cx="907542" cy="45491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336291" y="5989319"/>
              <a:ext cx="332981" cy="45491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459740" y="1557273"/>
            <a:ext cx="3881754" cy="4756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118750"/>
              <a:buChar char="•"/>
              <a:tabLst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web services,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Java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RMI,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and  CORBA, an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entity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is, respectively, a 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service,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a Java remote object, and a  CORBA object. These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build on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the 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TCP/IP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network stack.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top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the  network stack we have a base  software environment,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would</a:t>
            </a:r>
            <a:r>
              <a:rPr sz="1600" spc="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endParaRPr sz="1600">
              <a:latin typeface="Tahoma"/>
              <a:cs typeface="Tahoma"/>
            </a:endParaRPr>
          </a:p>
          <a:p>
            <a:pPr marL="355600" marR="5080" algn="just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.NET/Apache Axis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web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services, 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JVM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Java, and the ORB  network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CORBA.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top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this 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base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environment,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a higher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level  environment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with features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specific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to 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the distributed computing environment  is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built.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ahoma"/>
              <a:cs typeface="Tahoma"/>
            </a:endParaRPr>
          </a:p>
          <a:p>
            <a:pPr marL="355600" marR="5715" indent="-342900" algn="just">
              <a:lnSpc>
                <a:spcPct val="100000"/>
              </a:lnSpc>
              <a:buClr>
                <a:srgbClr val="FFCC00"/>
              </a:buClr>
              <a:buSzPct val="118750"/>
              <a:buChar char="•"/>
              <a:tabLst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Loose coupling and support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of 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heterogeneous implementations make  services more attractive than 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distributed</a:t>
            </a:r>
            <a:r>
              <a:rPr sz="16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objects.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4567237" y="1722437"/>
          <a:ext cx="4344034" cy="432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595"/>
                <a:gridCol w="1057275"/>
                <a:gridCol w="1828164"/>
              </a:tblGrid>
              <a:tr h="31343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CORBA</a:t>
                      </a:r>
                      <a:r>
                        <a:rPr sz="13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Stack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RMI</a:t>
                      </a:r>
                      <a:r>
                        <a:rPr sz="13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Stack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300" b="1" spc="-30" dirty="0">
                          <a:latin typeface="Times New Roman"/>
                          <a:cs typeface="Times New Roman"/>
                        </a:rPr>
                        <a:t>Web </a:t>
                      </a: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sz="13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Stack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793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IDL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0665" marR="231140" indent="1416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Java  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inter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ace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WSDL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8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CORBA</a:t>
                      </a:r>
                      <a:r>
                        <a:rPr sz="13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RMI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Registry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UDDI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2442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CORBA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Stubs/Skeletons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RMI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6839" marR="109220" algn="ctr">
                        <a:lnSpc>
                          <a:spcPct val="100000"/>
                        </a:lnSpc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Stubs/Sk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let  ons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SOAP</a:t>
                      </a:r>
                      <a:r>
                        <a:rPr sz="13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2442">
                <a:tc>
                  <a:txBody>
                    <a:bodyPr/>
                    <a:lstStyle/>
                    <a:p>
                      <a:pPr marL="427355" marR="318770" indent="-965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CDR</a:t>
                      </a:r>
                      <a:r>
                        <a:rPr sz="13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binary  encoding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24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Java native 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encoding -  serialization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XML Unicode</a:t>
                      </a:r>
                      <a:r>
                        <a:rPr sz="13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encoding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356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IIOP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JRMP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HTTP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7939">
                <a:tc gridSpan="3">
                  <a:txBody>
                    <a:bodyPr/>
                    <a:lstStyle/>
                    <a:p>
                      <a:pPr marL="1993264" marR="227965" indent="-17589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RPC or Message Oriented Middleware </a:t>
                      </a:r>
                      <a:r>
                        <a:rPr sz="1300" spc="-15" dirty="0">
                          <a:latin typeface="Times New Roman"/>
                          <a:cs typeface="Times New Roman"/>
                        </a:rPr>
                        <a:t>(Websphere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MQ or  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JMS)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344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ORB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JVM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.NET/Apache</a:t>
                      </a:r>
                      <a:r>
                        <a:rPr sz="13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Axis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3486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TCP/IP/DataLink/Physical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9976" y="41148"/>
            <a:ext cx="8320405" cy="1043305"/>
            <a:chOff x="569976" y="41148"/>
            <a:chExt cx="8320405" cy="1043305"/>
          </a:xfrm>
        </p:grpSpPr>
        <p:sp>
          <p:nvSpPr>
            <p:cNvPr id="4" name="object 4"/>
            <p:cNvSpPr/>
            <p:nvPr/>
          </p:nvSpPr>
          <p:spPr>
            <a:xfrm>
              <a:off x="569976" y="41148"/>
              <a:ext cx="1364742" cy="677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1620" y="41148"/>
              <a:ext cx="514350" cy="677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2872" y="41148"/>
              <a:ext cx="7247382" cy="6774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9796" y="406907"/>
              <a:ext cx="3486150" cy="6774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7166" y="125348"/>
            <a:ext cx="78517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2520" marR="5080" indent="-2370455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FFFFFF"/>
                  </a:solidFill>
                </a:uFill>
              </a:rPr>
              <a:t>Service-Oriented </a:t>
            </a:r>
            <a:r>
              <a:rPr sz="2400" u="heavy" dirty="0">
                <a:uFill>
                  <a:solidFill>
                    <a:srgbClr val="FFFFFF"/>
                  </a:solidFill>
                </a:uFill>
              </a:rPr>
              <a:t>Architecture </a:t>
            </a:r>
            <a:r>
              <a:rPr sz="2400" u="heavy" spc="-5" dirty="0">
                <a:uFill>
                  <a:solidFill>
                    <a:srgbClr val="FFFFFF"/>
                  </a:solidFill>
                </a:uFill>
              </a:rPr>
              <a:t>(SOA) Layered Architecture: </a:t>
            </a:r>
            <a:r>
              <a:rPr sz="2400" spc="-5" dirty="0"/>
              <a:t> </a:t>
            </a:r>
            <a:r>
              <a:rPr sz="2400" u="heavy" spc="-5" dirty="0">
                <a:uFill>
                  <a:solidFill>
                    <a:srgbClr val="FFFFFF"/>
                  </a:solidFill>
                </a:uFill>
              </a:rPr>
              <a:t>SOAP </a:t>
            </a:r>
            <a:r>
              <a:rPr sz="2400" u="heavy" dirty="0">
                <a:uFill>
                  <a:solidFill>
                    <a:srgbClr val="FFFFFF"/>
                  </a:solidFill>
                </a:uFill>
              </a:rPr>
              <a:t>vs </a:t>
            </a:r>
            <a:r>
              <a:rPr sz="2400" u="heavy" spc="-5" dirty="0">
                <a:uFill>
                  <a:solidFill>
                    <a:srgbClr val="FFFFFF"/>
                  </a:solidFill>
                </a:uFill>
              </a:rPr>
              <a:t>REST</a:t>
            </a:r>
            <a:r>
              <a:rPr sz="2400" u="heavy" spc="-1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400" u="heavy" spc="-5" dirty="0">
                <a:uFill>
                  <a:solidFill>
                    <a:srgbClr val="FFFFFF"/>
                  </a:solidFill>
                </a:uFill>
              </a:rPr>
              <a:t>services</a:t>
            </a:r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320040" y="827532"/>
            <a:ext cx="5923280" cy="1165225"/>
            <a:chOff x="320040" y="827532"/>
            <a:chExt cx="5923280" cy="1165225"/>
          </a:xfrm>
        </p:grpSpPr>
        <p:sp>
          <p:nvSpPr>
            <p:cNvPr id="10" name="object 10"/>
            <p:cNvSpPr/>
            <p:nvPr/>
          </p:nvSpPr>
          <p:spPr>
            <a:xfrm>
              <a:off x="3122675" y="827532"/>
              <a:ext cx="3120390" cy="571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40" y="1449336"/>
              <a:ext cx="433565" cy="5432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2440" y="1528706"/>
            <a:ext cx="111125" cy="2946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900" spc="5" dirty="0">
                <a:solidFill>
                  <a:srgbClr val="FFCC00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051" y="914400"/>
            <a:ext cx="8274050" cy="3009900"/>
            <a:chOff x="416051" y="914400"/>
            <a:chExt cx="8274050" cy="3009900"/>
          </a:xfrm>
        </p:grpSpPr>
        <p:sp>
          <p:nvSpPr>
            <p:cNvPr id="14" name="object 14"/>
            <p:cNvSpPr/>
            <p:nvPr/>
          </p:nvSpPr>
          <p:spPr>
            <a:xfrm>
              <a:off x="416051" y="914400"/>
              <a:ext cx="5055108" cy="2857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5311" y="914400"/>
              <a:ext cx="2764536" cy="3009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0641" y="3956684"/>
            <a:ext cx="763587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REST supports many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formats,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whereas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SOAP only allows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XML.</a:t>
            </a:r>
            <a:endParaRPr sz="1800">
              <a:latin typeface="Tahoma"/>
              <a:cs typeface="Tahoma"/>
            </a:endParaRPr>
          </a:p>
          <a:p>
            <a:pPr marL="299085" marR="47752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REST supports JSON (smaller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formats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offers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faster parsing  compared to XML parsing in SOAP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slower).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REST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provides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superior performance, particularly through caching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endParaRPr sz="18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information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that’s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altered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not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dynamic.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used most often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 major services such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Amazon,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Twittter.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generally faster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uses less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bandwidth.</a:t>
            </a:r>
            <a:endParaRPr sz="1800">
              <a:latin typeface="Tahoma"/>
              <a:cs typeface="Tahoma"/>
            </a:endParaRPr>
          </a:p>
          <a:p>
            <a:pPr marL="299085" marR="850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SOAP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provides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robust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security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through WS-Security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 useful for  enterprise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apps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such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banking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financial apps; REST only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SSL.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SOAP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offers built-in retry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logic to compensate for failed</a:t>
            </a:r>
            <a:r>
              <a:rPr sz="1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communications.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1224" y="99060"/>
            <a:ext cx="6345174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8388" y="183591"/>
            <a:ext cx="5963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Performance Metrics </a:t>
            </a:r>
            <a:r>
              <a:rPr sz="2400" dirty="0"/>
              <a:t>and </a:t>
            </a:r>
            <a:r>
              <a:rPr sz="2400" spc="-5" dirty="0"/>
              <a:t>Scalability</a:t>
            </a:r>
            <a:r>
              <a:rPr sz="2400" spc="-10" dirty="0"/>
              <a:t> </a:t>
            </a:r>
            <a:r>
              <a:rPr sz="2400" dirty="0"/>
              <a:t>Analysis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76427" y="595883"/>
            <a:ext cx="8075295" cy="2200275"/>
            <a:chOff x="376427" y="595883"/>
            <a:chExt cx="8075295" cy="2200275"/>
          </a:xfrm>
        </p:grpSpPr>
        <p:sp>
          <p:nvSpPr>
            <p:cNvPr id="5" name="object 5"/>
            <p:cNvSpPr/>
            <p:nvPr/>
          </p:nvSpPr>
          <p:spPr>
            <a:xfrm>
              <a:off x="376427" y="595883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4" y="656856"/>
              <a:ext cx="2516886" cy="511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444" y="970846"/>
              <a:ext cx="2170938" cy="46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427" y="925067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8284" y="986040"/>
              <a:ext cx="6047994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427" y="1254251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1315224"/>
              <a:ext cx="3312414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5136" y="1315224"/>
              <a:ext cx="813053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6427" y="1583436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284" y="1644408"/>
              <a:ext cx="3038093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0816" y="1644408"/>
              <a:ext cx="962406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09287" y="1644408"/>
              <a:ext cx="392417" cy="511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6156" y="1644408"/>
              <a:ext cx="704850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68595" y="1644408"/>
              <a:ext cx="1056894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19927" y="1644408"/>
              <a:ext cx="387845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02224" y="1644408"/>
              <a:ext cx="2413254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284" y="1918728"/>
              <a:ext cx="7703058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6427" y="2186939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2247912"/>
              <a:ext cx="7018782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5940" y="717550"/>
            <a:ext cx="7764780" cy="190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Performance</a:t>
            </a:r>
            <a:r>
              <a:rPr sz="18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Metrics: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CPU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speed: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MHz 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GHz, SPEC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benchmarks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SPECINT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Network Bandwidth: Mbps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Gbps</a:t>
            </a:r>
            <a:endParaRPr sz="1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throughput: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MIPS,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TFlops (tera floating-point operations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second),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TPS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(transactions per second), IOPS (IO operations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second)</a:t>
            </a:r>
            <a:endParaRPr sz="1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Other metrics: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Response time, network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latency,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availability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427" y="3174492"/>
            <a:ext cx="8285480" cy="2327910"/>
            <a:chOff x="376427" y="3174492"/>
            <a:chExt cx="8285480" cy="2327910"/>
          </a:xfrm>
        </p:grpSpPr>
        <p:sp>
          <p:nvSpPr>
            <p:cNvPr id="26" name="object 26"/>
            <p:cNvSpPr/>
            <p:nvPr/>
          </p:nvSpPr>
          <p:spPr>
            <a:xfrm>
              <a:off x="376427" y="3174492"/>
              <a:ext cx="486918" cy="608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284" y="3235464"/>
              <a:ext cx="1457705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5444" y="3549453"/>
              <a:ext cx="1110233" cy="465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19655" y="3564648"/>
              <a:ext cx="6841998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284" y="3838968"/>
              <a:ext cx="7885938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8284" y="4113288"/>
              <a:ext cx="1079754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427" y="4381500"/>
              <a:ext cx="486918" cy="608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8284" y="4442472"/>
              <a:ext cx="7482078" cy="5112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8284" y="4716792"/>
              <a:ext cx="7732014" cy="5112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284" y="4991112"/>
              <a:ext cx="1535430" cy="5112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35940" y="3296234"/>
            <a:ext cx="7903209" cy="2056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Scalability:</a:t>
            </a:r>
            <a:endParaRPr sz="1800">
              <a:latin typeface="Tahoma"/>
              <a:cs typeface="Tahoma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119444"/>
              <a:buChar char="•"/>
              <a:tabLst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handle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growing amount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capable/efficient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manner or its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ability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enlarged to accommodate that  growth.</a:t>
            </a:r>
            <a:endParaRPr sz="1800">
              <a:latin typeface="Tahoma"/>
              <a:cs typeface="Tahoma"/>
            </a:endParaRPr>
          </a:p>
          <a:p>
            <a:pPr marL="355600" marR="183515" indent="-343535">
              <a:lnSpc>
                <a:spcPct val="100000"/>
              </a:lnSpc>
              <a:spcBef>
                <a:spcPts val="430"/>
              </a:spcBef>
              <a:buClr>
                <a:srgbClr val="FFCC00"/>
              </a:buClr>
              <a:buSzPct val="119444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For example,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can refer to the capability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increase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total  throughput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under an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increased load when resources (typically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hardware)  are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added.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5511" y="99060"/>
            <a:ext cx="1736598" cy="677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58" y="183591"/>
            <a:ext cx="1357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Scalability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405384" y="656856"/>
            <a:ext cx="8338820" cy="1389380"/>
            <a:chOff x="405384" y="656856"/>
            <a:chExt cx="8338820" cy="1389380"/>
          </a:xfrm>
        </p:grpSpPr>
        <p:sp>
          <p:nvSpPr>
            <p:cNvPr id="5" name="object 5"/>
            <p:cNvSpPr/>
            <p:nvPr/>
          </p:nvSpPr>
          <p:spPr>
            <a:xfrm>
              <a:off x="405384" y="656856"/>
              <a:ext cx="1814322" cy="5112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970846"/>
              <a:ext cx="1540002" cy="46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0372" y="986040"/>
              <a:ext cx="2533650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8460" y="986040"/>
              <a:ext cx="1241298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54195" y="986040"/>
              <a:ext cx="4889754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84" y="1260360"/>
              <a:ext cx="7610094" cy="511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4" y="1534680"/>
              <a:ext cx="1401317" cy="5112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05384" y="2193048"/>
            <a:ext cx="8398510" cy="3693795"/>
            <a:chOff x="405384" y="2193048"/>
            <a:chExt cx="8398510" cy="3693795"/>
          </a:xfrm>
        </p:grpSpPr>
        <p:sp>
          <p:nvSpPr>
            <p:cNvPr id="13" name="object 13"/>
            <p:cNvSpPr/>
            <p:nvPr/>
          </p:nvSpPr>
          <p:spPr>
            <a:xfrm>
              <a:off x="405384" y="2193048"/>
              <a:ext cx="1261110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544" y="2507038"/>
              <a:ext cx="986790" cy="465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284" y="2522232"/>
              <a:ext cx="8018526" cy="511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284" y="2796552"/>
              <a:ext cx="7422642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8284" y="3070872"/>
              <a:ext cx="7725918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284" y="3345192"/>
              <a:ext cx="974597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8284" y="3674376"/>
              <a:ext cx="7879842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284" y="3948696"/>
              <a:ext cx="1062990" cy="511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284" y="4277880"/>
              <a:ext cx="8055102" cy="5112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284" y="4552200"/>
              <a:ext cx="7322058" cy="5112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8284" y="4826520"/>
              <a:ext cx="7672578" cy="5112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8284" y="5100827"/>
              <a:ext cx="7750302" cy="5112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8284" y="5375148"/>
              <a:ext cx="6416801" cy="5112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5940" y="662685"/>
            <a:ext cx="8044815" cy="50742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Scale Vertically</a:t>
            </a:r>
            <a:endParaRPr sz="1800">
              <a:latin typeface="Tahoma"/>
              <a:cs typeface="Tahoma"/>
            </a:endParaRPr>
          </a:p>
          <a:p>
            <a:pPr marL="355600" marR="62865" indent="-58419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scale vertically (or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scale up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)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means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 add resources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single node in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system, typically involving the addition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 CPUs 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memory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single 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computer.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Tradeoffs</a:t>
            </a:r>
            <a:endParaRPr sz="1800">
              <a:latin typeface="Tahoma"/>
              <a:cs typeface="Tahoma"/>
            </a:endParaRPr>
          </a:p>
          <a:p>
            <a:pPr marL="355600" marR="4000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There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tradeoffs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between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two models. Larger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numbers of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computers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means increased management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complexity,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well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a more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complex  programming model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issues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such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throughput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latency between  nodes.</a:t>
            </a:r>
            <a:endParaRPr sz="1800">
              <a:latin typeface="Tahoma"/>
              <a:cs typeface="Tahoma"/>
            </a:endParaRPr>
          </a:p>
          <a:p>
            <a:pPr marL="355600" marR="17843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Also, some applications do not lend themselves 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distributed computing  model.</a:t>
            </a:r>
            <a:endParaRPr sz="1800">
              <a:latin typeface="Tahoma"/>
              <a:cs typeface="Tahoma"/>
            </a:endParaRPr>
          </a:p>
          <a:p>
            <a:pPr marL="355600" marR="50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 the past, the price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difference between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the two models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favored "scale  up" computing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those applications that fit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paradigm, but recent 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advances in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virtualization technology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have blurred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that advantage, since  deploying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new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virtual system/server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over a hypervisor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almost always  less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expensive than actually buying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installing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real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one.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1791</Words>
  <Application>Microsoft Office PowerPoint</Application>
  <PresentationFormat>On-screen Show (4:3)</PresentationFormat>
  <Paragraphs>225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Classification of Distributed Computing Systems</vt:lpstr>
      <vt:lpstr>Peer-to-peer (P2P) Networks</vt:lpstr>
      <vt:lpstr>Computational and Data Grids</vt:lpstr>
      <vt:lpstr>Clouds</vt:lpstr>
      <vt:lpstr>Advantage of Clouds over Traditional Distributed Systems</vt:lpstr>
      <vt:lpstr>Software Environments for Distributed Systems and Clouds:</vt:lpstr>
      <vt:lpstr>Service-Oriented Architecture (SOA) Layered Architecture:  SOAP vs REST services</vt:lpstr>
      <vt:lpstr>Performance Metrics and Scalability Analysis</vt:lpstr>
      <vt:lpstr>Scalability</vt:lpstr>
      <vt:lpstr>Scalability</vt:lpstr>
      <vt:lpstr>Amdahl’s Law</vt:lpstr>
      <vt:lpstr>Amdahl’s Law</vt:lpstr>
      <vt:lpstr>Amdahl’s Law</vt:lpstr>
      <vt:lpstr>System Efficiency</vt:lpstr>
      <vt:lpstr>Fault Tolerance and System Availability</vt:lpstr>
      <vt:lpstr>Computing Availability</vt:lpstr>
      <vt:lpstr>Reliability vs. Availability</vt:lpstr>
      <vt:lpstr>Reliability vs. Availability</vt:lpstr>
      <vt:lpstr>Interpreting Cloud Availability</vt:lpstr>
      <vt:lpstr>RESTful Web Service Example</vt:lpstr>
      <vt:lpstr>SOAP Web Service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Models for Distributed and Cloud Computing</dc:title>
  <dc:creator>SA</dc:creator>
  <cp:lastModifiedBy>M.Ramesh</cp:lastModifiedBy>
  <cp:revision>1</cp:revision>
  <dcterms:created xsi:type="dcterms:W3CDTF">2022-03-03T07:26:54Z</dcterms:created>
  <dcterms:modified xsi:type="dcterms:W3CDTF">2022-03-03T07:28:56Z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2022-03-03T00:00:00Z</vt:filetime>
  </property>
</Properties>
</file>